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8" r:id="rId18"/>
    <p:sldId id="279" r:id="rId19"/>
    <p:sldId id="280" r:id="rId20"/>
    <p:sldId id="282" r:id="rId21"/>
    <p:sldId id="283" r:id="rId22"/>
    <p:sldId id="285" r:id="rId23"/>
    <p:sldId id="286" r:id="rId24"/>
    <p:sldId id="287" r:id="rId25"/>
    <p:sldId id="289" r:id="rId26"/>
    <p:sldId id="290" r:id="rId27"/>
    <p:sldId id="292" r:id="rId28"/>
    <p:sldId id="293" r:id="rId29"/>
    <p:sldId id="294" r:id="rId30"/>
    <p:sldId id="295" r:id="rId31"/>
    <p:sldId id="297" r:id="rId32"/>
    <p:sldId id="298" r:id="rId33"/>
    <p:sldId id="299" r:id="rId34"/>
    <p:sldId id="300" r:id="rId35"/>
    <p:sldId id="301" r:id="rId36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68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16000" y="956946"/>
            <a:ext cx="16256000" cy="21228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1" i="0">
                <a:solidFill>
                  <a:srgbClr val="251D2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251D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45519" y="2736200"/>
            <a:ext cx="7402194" cy="7110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rgbClr val="251D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EB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9286" y="522198"/>
            <a:ext cx="17369426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92302" y="1883081"/>
            <a:ext cx="10186035" cy="558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rgbClr val="251D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18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png"/><Relationship Id="rId5" Type="http://schemas.openxmlformats.org/officeDocument/2006/relationships/image" Target="../media/image5.png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g"/><Relationship Id="rId4" Type="http://schemas.openxmlformats.org/officeDocument/2006/relationships/image" Target="../media/image5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g"/><Relationship Id="rId5" Type="http://schemas.openxmlformats.org/officeDocument/2006/relationships/image" Target="../media/image64.jpg"/><Relationship Id="rId4" Type="http://schemas.openxmlformats.org/officeDocument/2006/relationships/image" Target="../media/image6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65.jp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g"/><Relationship Id="rId5" Type="http://schemas.openxmlformats.org/officeDocument/2006/relationships/image" Target="../media/image63.jpg"/><Relationship Id="rId4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g"/><Relationship Id="rId4" Type="http://schemas.openxmlformats.org/officeDocument/2006/relationships/image" Target="../media/image71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546775" y="2026231"/>
            <a:ext cx="8249284" cy="4978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95"/>
              </a:spcBef>
            </a:pPr>
            <a:r>
              <a:rPr sz="7000" b="1" spc="20" dirty="0">
                <a:solidFill>
                  <a:srgbClr val="251D20"/>
                </a:solidFill>
                <a:latin typeface="Trebuchet MS"/>
                <a:cs typeface="Trebuchet MS"/>
              </a:rPr>
              <a:t>МЕТОДОЛОГИЯ  </a:t>
            </a:r>
            <a:r>
              <a:rPr sz="7000" b="1" spc="80" dirty="0">
                <a:solidFill>
                  <a:srgbClr val="251D20"/>
                </a:solidFill>
                <a:latin typeface="Trebuchet MS"/>
                <a:cs typeface="Trebuchet MS"/>
              </a:rPr>
              <a:t>(ЦЕЛЕВАЯ  </a:t>
            </a:r>
            <a:r>
              <a:rPr sz="7000" b="1" spc="120" dirty="0">
                <a:solidFill>
                  <a:srgbClr val="251D20"/>
                </a:solidFill>
                <a:latin typeface="Trebuchet MS"/>
                <a:cs typeface="Trebuchet MS"/>
              </a:rPr>
              <a:t>МОДЕЛЬ)  </a:t>
            </a:r>
            <a:r>
              <a:rPr sz="7000" b="1" spc="175" dirty="0">
                <a:solidFill>
                  <a:srgbClr val="251D20"/>
                </a:solidFill>
                <a:latin typeface="Trebuchet MS"/>
                <a:cs typeface="Trebuchet MS"/>
              </a:rPr>
              <a:t>Н</a:t>
            </a:r>
            <a:r>
              <a:rPr sz="7000" b="1" spc="265" dirty="0">
                <a:solidFill>
                  <a:srgbClr val="251D20"/>
                </a:solidFill>
                <a:latin typeface="Trebuchet MS"/>
                <a:cs typeface="Trebuchet MS"/>
              </a:rPr>
              <a:t>А</a:t>
            </a:r>
            <a:r>
              <a:rPr sz="7000" b="1" spc="315" dirty="0">
                <a:solidFill>
                  <a:srgbClr val="251D20"/>
                </a:solidFill>
                <a:latin typeface="Trebuchet MS"/>
                <a:cs typeface="Trebuchet MS"/>
              </a:rPr>
              <a:t>С</a:t>
            </a:r>
            <a:r>
              <a:rPr sz="7000" b="1" spc="-200" dirty="0">
                <a:solidFill>
                  <a:srgbClr val="251D20"/>
                </a:solidFill>
                <a:latin typeface="Trebuchet MS"/>
                <a:cs typeface="Trebuchet MS"/>
              </a:rPr>
              <a:t>Т</a:t>
            </a:r>
            <a:r>
              <a:rPr sz="7000" b="1" spc="265" dirty="0">
                <a:solidFill>
                  <a:srgbClr val="251D20"/>
                </a:solidFill>
                <a:latin typeface="Trebuchet MS"/>
                <a:cs typeface="Trebuchet MS"/>
              </a:rPr>
              <a:t>А</a:t>
            </a:r>
            <a:r>
              <a:rPr sz="7000" b="1" spc="305" dirty="0">
                <a:solidFill>
                  <a:srgbClr val="251D20"/>
                </a:solidFill>
                <a:latin typeface="Trebuchet MS"/>
                <a:cs typeface="Trebuchet MS"/>
              </a:rPr>
              <a:t>В</a:t>
            </a:r>
            <a:r>
              <a:rPr sz="7000" b="1" spc="175" dirty="0">
                <a:solidFill>
                  <a:srgbClr val="251D20"/>
                </a:solidFill>
                <a:latin typeface="Trebuchet MS"/>
                <a:cs typeface="Trebuchet MS"/>
              </a:rPr>
              <a:t>Н</a:t>
            </a:r>
            <a:r>
              <a:rPr sz="7000" b="1" spc="5" dirty="0">
                <a:solidFill>
                  <a:srgbClr val="251D20"/>
                </a:solidFill>
                <a:latin typeface="Trebuchet MS"/>
                <a:cs typeface="Trebuchet MS"/>
              </a:rPr>
              <a:t>И</a:t>
            </a:r>
            <a:r>
              <a:rPr sz="7000" b="1" spc="455" dirty="0">
                <a:solidFill>
                  <a:srgbClr val="251D20"/>
                </a:solidFill>
                <a:latin typeface="Trebuchet MS"/>
                <a:cs typeface="Trebuchet MS"/>
              </a:rPr>
              <a:t>Ч</a:t>
            </a:r>
            <a:r>
              <a:rPr sz="7000" b="1" spc="-80" dirty="0">
                <a:solidFill>
                  <a:srgbClr val="251D20"/>
                </a:solidFill>
                <a:latin typeface="Trebuchet MS"/>
                <a:cs typeface="Trebuchet MS"/>
              </a:rPr>
              <a:t>Е</a:t>
            </a:r>
            <a:r>
              <a:rPr sz="7000" b="1" spc="315" dirty="0">
                <a:solidFill>
                  <a:srgbClr val="251D20"/>
                </a:solidFill>
                <a:latin typeface="Trebuchet MS"/>
                <a:cs typeface="Trebuchet MS"/>
              </a:rPr>
              <a:t>С</a:t>
            </a:r>
            <a:r>
              <a:rPr sz="7000" b="1" spc="-200" dirty="0">
                <a:solidFill>
                  <a:srgbClr val="251D20"/>
                </a:solidFill>
                <a:latin typeface="Trebuchet MS"/>
                <a:cs typeface="Trebuchet MS"/>
              </a:rPr>
              <a:t>Т</a:t>
            </a:r>
            <a:r>
              <a:rPr sz="7000" b="1" spc="305" dirty="0">
                <a:solidFill>
                  <a:srgbClr val="251D20"/>
                </a:solidFill>
                <a:latin typeface="Trebuchet MS"/>
                <a:cs typeface="Trebuchet MS"/>
              </a:rPr>
              <a:t>В</a:t>
            </a:r>
            <a:r>
              <a:rPr sz="7000" b="1" spc="245" dirty="0">
                <a:solidFill>
                  <a:srgbClr val="251D20"/>
                </a:solidFill>
                <a:latin typeface="Trebuchet MS"/>
                <a:cs typeface="Trebuchet MS"/>
              </a:rPr>
              <a:t>А</a:t>
            </a:r>
            <a:endParaRPr sz="70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28700" y="0"/>
            <a:ext cx="228600" cy="2819400"/>
          </a:xfrm>
          <a:custGeom>
            <a:avLst/>
            <a:gdLst/>
            <a:ahLst/>
            <a:cxnLst/>
            <a:rect l="l" t="t" r="r" b="b"/>
            <a:pathLst>
              <a:path w="228600" h="2819400">
                <a:moveTo>
                  <a:pt x="228599" y="2819399"/>
                </a:moveTo>
                <a:lnTo>
                  <a:pt x="0" y="2819399"/>
                </a:lnTo>
                <a:lnTo>
                  <a:pt x="0" y="0"/>
                </a:lnTo>
                <a:lnTo>
                  <a:pt x="228599" y="0"/>
                </a:lnTo>
                <a:lnTo>
                  <a:pt x="228599" y="2819399"/>
                </a:lnTo>
                <a:close/>
              </a:path>
            </a:pathLst>
          </a:custGeom>
          <a:solidFill>
            <a:srgbClr val="28A0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23809" y="6249760"/>
            <a:ext cx="1164590" cy="1276350"/>
          </a:xfrm>
          <a:custGeom>
            <a:avLst/>
            <a:gdLst/>
            <a:ahLst/>
            <a:cxnLst/>
            <a:rect l="l" t="t" r="r" b="b"/>
            <a:pathLst>
              <a:path w="1164590" h="1276350">
                <a:moveTo>
                  <a:pt x="0" y="1276349"/>
                </a:moveTo>
                <a:lnTo>
                  <a:pt x="1164189" y="1276349"/>
                </a:lnTo>
                <a:lnTo>
                  <a:pt x="1164189" y="0"/>
                </a:lnTo>
                <a:lnTo>
                  <a:pt x="0" y="0"/>
                </a:lnTo>
                <a:lnTo>
                  <a:pt x="0" y="1276349"/>
                </a:lnTo>
                <a:close/>
              </a:path>
            </a:pathLst>
          </a:custGeom>
          <a:solidFill>
            <a:srgbClr val="28A0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79894" y="1141125"/>
            <a:ext cx="8943975" cy="0"/>
          </a:xfrm>
          <a:custGeom>
            <a:avLst/>
            <a:gdLst/>
            <a:ahLst/>
            <a:cxnLst/>
            <a:rect l="l" t="t" r="r" b="b"/>
            <a:pathLst>
              <a:path w="8943975">
                <a:moveTo>
                  <a:pt x="0" y="0"/>
                </a:moveTo>
                <a:lnTo>
                  <a:pt x="8943914" y="0"/>
                </a:lnTo>
              </a:path>
            </a:pathLst>
          </a:custGeom>
          <a:ln w="72450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16269" y="1177350"/>
            <a:ext cx="0" cy="6962140"/>
          </a:xfrm>
          <a:custGeom>
            <a:avLst/>
            <a:gdLst/>
            <a:ahLst/>
            <a:cxnLst/>
            <a:rect l="l" t="t" r="r" b="b"/>
            <a:pathLst>
              <a:path h="6962140">
                <a:moveTo>
                  <a:pt x="0" y="0"/>
                </a:moveTo>
                <a:lnTo>
                  <a:pt x="0" y="6961565"/>
                </a:lnTo>
              </a:path>
            </a:pathLst>
          </a:custGeom>
          <a:ln w="7274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79894" y="8175775"/>
            <a:ext cx="8943975" cy="0"/>
          </a:xfrm>
          <a:custGeom>
            <a:avLst/>
            <a:gdLst/>
            <a:ahLst/>
            <a:cxnLst/>
            <a:rect l="l" t="t" r="r" b="b"/>
            <a:pathLst>
              <a:path w="8943975">
                <a:moveTo>
                  <a:pt x="0" y="0"/>
                </a:moveTo>
                <a:lnTo>
                  <a:pt x="8943914" y="0"/>
                </a:lnTo>
              </a:path>
            </a:pathLst>
          </a:custGeom>
          <a:ln w="73721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086660" y="1177770"/>
            <a:ext cx="0" cy="6961505"/>
          </a:xfrm>
          <a:custGeom>
            <a:avLst/>
            <a:gdLst/>
            <a:ahLst/>
            <a:cxnLst/>
            <a:rect l="l" t="t" r="r" b="b"/>
            <a:pathLst>
              <a:path h="6961505">
                <a:moveTo>
                  <a:pt x="0" y="0"/>
                </a:moveTo>
                <a:lnTo>
                  <a:pt x="0" y="6960956"/>
                </a:lnTo>
              </a:path>
            </a:pathLst>
          </a:custGeom>
          <a:ln w="74297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72124" y="0"/>
            <a:ext cx="5143499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731599" y="4187550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31599" y="2740928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2300" y="408236"/>
            <a:ext cx="893826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b="1" spc="190" dirty="0">
                <a:solidFill>
                  <a:srgbClr val="251D20"/>
                </a:solidFill>
                <a:latin typeface="Trebuchet MS"/>
                <a:cs typeface="Trebuchet MS"/>
              </a:rPr>
              <a:t>УЧИТЕЛЬ-УЧИТЕЛЬ</a:t>
            </a:r>
            <a:endParaRPr sz="72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8700" y="3"/>
            <a:ext cx="228600" cy="3121660"/>
          </a:xfrm>
          <a:custGeom>
            <a:avLst/>
            <a:gdLst/>
            <a:ahLst/>
            <a:cxnLst/>
            <a:rect l="l" t="t" r="r" b="b"/>
            <a:pathLst>
              <a:path w="228600" h="3121660">
                <a:moveTo>
                  <a:pt x="228599" y="3121270"/>
                </a:moveTo>
                <a:lnTo>
                  <a:pt x="0" y="3121270"/>
                </a:lnTo>
                <a:lnTo>
                  <a:pt x="0" y="0"/>
                </a:lnTo>
                <a:lnTo>
                  <a:pt x="228599" y="0"/>
                </a:lnTo>
                <a:lnTo>
                  <a:pt x="228599" y="3121270"/>
                </a:lnTo>
                <a:close/>
              </a:path>
            </a:pathLst>
          </a:custGeom>
          <a:solidFill>
            <a:srgbClr val="251D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31599" y="4187552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731599" y="2740934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02567" y="3"/>
            <a:ext cx="5857874" cy="4943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259300" y="6214443"/>
            <a:ext cx="1028700" cy="1276350"/>
          </a:xfrm>
          <a:custGeom>
            <a:avLst/>
            <a:gdLst/>
            <a:ahLst/>
            <a:cxnLst/>
            <a:rect l="l" t="t" r="r" b="b"/>
            <a:pathLst>
              <a:path w="1028700" h="1276350">
                <a:moveTo>
                  <a:pt x="1028699" y="1276349"/>
                </a:moveTo>
                <a:lnTo>
                  <a:pt x="0" y="1276349"/>
                </a:lnTo>
                <a:lnTo>
                  <a:pt x="0" y="0"/>
                </a:lnTo>
                <a:lnTo>
                  <a:pt x="1028699" y="0"/>
                </a:lnTo>
                <a:lnTo>
                  <a:pt x="1028699" y="1276349"/>
                </a:lnTo>
                <a:close/>
              </a:path>
            </a:pathLst>
          </a:custGeom>
          <a:solidFill>
            <a:srgbClr val="251D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19300" y="5529143"/>
            <a:ext cx="85724" cy="85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19300" y="6643568"/>
            <a:ext cx="85724" cy="85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19300" y="8129468"/>
            <a:ext cx="85724" cy="85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19300" y="8872418"/>
            <a:ext cx="85724" cy="85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892300" y="1733857"/>
            <a:ext cx="15394940" cy="77000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290" dirty="0">
                <a:solidFill>
                  <a:srgbClr val="251D20"/>
                </a:solidFill>
                <a:latin typeface="Trebuchet MS"/>
                <a:cs typeface="Trebuchet MS"/>
              </a:rPr>
              <a:t>ЦЕЛИ</a:t>
            </a:r>
            <a:endParaRPr sz="3200">
              <a:latin typeface="Trebuchet MS"/>
              <a:cs typeface="Trebuchet MS"/>
            </a:endParaRPr>
          </a:p>
          <a:p>
            <a:pPr marL="12700" marR="6358255">
              <a:lnSpc>
                <a:spcPct val="115599"/>
              </a:lnSpc>
              <a:spcBef>
                <a:spcPts val="1340"/>
              </a:spcBef>
            </a:pPr>
            <a:r>
              <a:rPr sz="2000" spc="150" dirty="0">
                <a:solidFill>
                  <a:srgbClr val="251D20"/>
                </a:solidFill>
                <a:latin typeface="Calibri"/>
                <a:cs typeface="Calibri"/>
              </a:rPr>
              <a:t>Успешное </a:t>
            </a:r>
            <a:r>
              <a:rPr sz="2000" spc="130" dirty="0">
                <a:solidFill>
                  <a:srgbClr val="251D20"/>
                </a:solidFill>
                <a:latin typeface="Calibri"/>
                <a:cs typeface="Calibri"/>
              </a:rPr>
              <a:t>закрепление </a:t>
            </a:r>
            <a:r>
              <a:rPr sz="2000" spc="120" dirty="0">
                <a:solidFill>
                  <a:srgbClr val="251D20"/>
                </a:solidFill>
                <a:latin typeface="Calibri"/>
                <a:cs typeface="Calibri"/>
              </a:rPr>
              <a:t>на </a:t>
            </a:r>
            <a:r>
              <a:rPr sz="2000" spc="155" dirty="0">
                <a:solidFill>
                  <a:srgbClr val="251D20"/>
                </a:solidFill>
                <a:latin typeface="Calibri"/>
                <a:cs typeface="Calibri"/>
              </a:rPr>
              <a:t>месте </a:t>
            </a:r>
            <a:r>
              <a:rPr sz="2000" spc="150" dirty="0">
                <a:solidFill>
                  <a:srgbClr val="251D20"/>
                </a:solidFill>
                <a:latin typeface="Calibri"/>
                <a:cs typeface="Calibri"/>
              </a:rPr>
              <a:t>работы </a:t>
            </a:r>
            <a:r>
              <a:rPr sz="2000" spc="114" dirty="0">
                <a:solidFill>
                  <a:srgbClr val="251D20"/>
                </a:solidFill>
                <a:latin typeface="Calibri"/>
                <a:cs typeface="Calibri"/>
              </a:rPr>
              <a:t>или </a:t>
            </a:r>
            <a:r>
              <a:rPr sz="2000" spc="180" dirty="0">
                <a:solidFill>
                  <a:srgbClr val="251D20"/>
                </a:solidFill>
                <a:latin typeface="Calibri"/>
                <a:cs typeface="Calibri"/>
              </a:rPr>
              <a:t>в </a:t>
            </a:r>
            <a:r>
              <a:rPr sz="2000" spc="150" dirty="0">
                <a:solidFill>
                  <a:srgbClr val="251D20"/>
                </a:solidFill>
                <a:latin typeface="Calibri"/>
                <a:cs typeface="Calibri"/>
              </a:rPr>
              <a:t>должности </a:t>
            </a:r>
            <a:r>
              <a:rPr sz="2000" spc="140" dirty="0">
                <a:solidFill>
                  <a:srgbClr val="251D20"/>
                </a:solidFill>
                <a:latin typeface="Calibri"/>
                <a:cs typeface="Calibri"/>
              </a:rPr>
              <a:t>педагога  </a:t>
            </a:r>
            <a:r>
              <a:rPr sz="2000" spc="135" dirty="0">
                <a:solidFill>
                  <a:srgbClr val="251D20"/>
                </a:solidFill>
                <a:latin typeface="Calibri"/>
                <a:cs typeface="Calibri"/>
              </a:rPr>
              <a:t>молодого </a:t>
            </a:r>
            <a:r>
              <a:rPr sz="2000" spc="140" dirty="0">
                <a:solidFill>
                  <a:srgbClr val="251D20"/>
                </a:solidFill>
                <a:latin typeface="Calibri"/>
                <a:cs typeface="Calibri"/>
              </a:rPr>
              <a:t>специалиста, </a:t>
            </a:r>
            <a:r>
              <a:rPr sz="2000" spc="145" dirty="0">
                <a:solidFill>
                  <a:srgbClr val="251D20"/>
                </a:solidFill>
                <a:latin typeface="Calibri"/>
                <a:cs typeface="Calibri"/>
              </a:rPr>
              <a:t>повышение </a:t>
            </a:r>
            <a:r>
              <a:rPr sz="2000" spc="120" dirty="0">
                <a:solidFill>
                  <a:srgbClr val="251D20"/>
                </a:solidFill>
                <a:latin typeface="Calibri"/>
                <a:cs typeface="Calibri"/>
              </a:rPr>
              <a:t>его </a:t>
            </a:r>
            <a:r>
              <a:rPr sz="2000" spc="150" dirty="0">
                <a:solidFill>
                  <a:srgbClr val="251D20"/>
                </a:solidFill>
                <a:latin typeface="Calibri"/>
                <a:cs typeface="Calibri"/>
              </a:rPr>
              <a:t>профессионального </a:t>
            </a:r>
            <a:r>
              <a:rPr sz="2000" spc="140" dirty="0">
                <a:solidFill>
                  <a:srgbClr val="251D20"/>
                </a:solidFill>
                <a:latin typeface="Calibri"/>
                <a:cs typeface="Calibri"/>
              </a:rPr>
              <a:t>потенциала  </a:t>
            </a:r>
            <a:r>
              <a:rPr sz="2000" spc="70" dirty="0">
                <a:solidFill>
                  <a:srgbClr val="251D20"/>
                </a:solidFill>
                <a:latin typeface="Calibri"/>
                <a:cs typeface="Calibri"/>
              </a:rPr>
              <a:t>и </a:t>
            </a:r>
            <a:r>
              <a:rPr sz="2000" spc="100" dirty="0">
                <a:solidFill>
                  <a:srgbClr val="251D20"/>
                </a:solidFill>
                <a:latin typeface="Calibri"/>
                <a:cs typeface="Calibri"/>
              </a:rPr>
              <a:t>уровня, </a:t>
            </a:r>
            <a:r>
              <a:rPr sz="2000" spc="125" dirty="0">
                <a:solidFill>
                  <a:srgbClr val="251D20"/>
                </a:solidFill>
                <a:latin typeface="Calibri"/>
                <a:cs typeface="Calibri"/>
              </a:rPr>
              <a:t>а </a:t>
            </a:r>
            <a:r>
              <a:rPr sz="2000" spc="165" dirty="0">
                <a:solidFill>
                  <a:srgbClr val="251D20"/>
                </a:solidFill>
                <a:latin typeface="Calibri"/>
                <a:cs typeface="Calibri"/>
              </a:rPr>
              <a:t>также </a:t>
            </a:r>
            <a:r>
              <a:rPr sz="2000" spc="140" dirty="0">
                <a:solidFill>
                  <a:srgbClr val="251D20"/>
                </a:solidFill>
                <a:latin typeface="Calibri"/>
                <a:cs typeface="Calibri"/>
              </a:rPr>
              <a:t>создание </a:t>
            </a:r>
            <a:r>
              <a:rPr sz="2000" spc="145" dirty="0">
                <a:solidFill>
                  <a:srgbClr val="251D20"/>
                </a:solidFill>
                <a:latin typeface="Calibri"/>
                <a:cs typeface="Calibri"/>
              </a:rPr>
              <a:t>комфортной профессиональной </a:t>
            </a:r>
            <a:r>
              <a:rPr sz="2000" spc="155" dirty="0">
                <a:solidFill>
                  <a:srgbClr val="251D20"/>
                </a:solidFill>
                <a:latin typeface="Calibri"/>
                <a:cs typeface="Calibri"/>
              </a:rPr>
              <a:t>среды  </a:t>
            </a:r>
            <a:r>
              <a:rPr sz="2000" spc="135" dirty="0">
                <a:solidFill>
                  <a:srgbClr val="251D20"/>
                </a:solidFill>
                <a:latin typeface="Calibri"/>
                <a:cs typeface="Calibri"/>
              </a:rPr>
              <a:t>внутри </a:t>
            </a:r>
            <a:r>
              <a:rPr sz="2000" spc="114" dirty="0">
                <a:solidFill>
                  <a:srgbClr val="251D20"/>
                </a:solidFill>
                <a:latin typeface="Calibri"/>
                <a:cs typeface="Calibri"/>
              </a:rPr>
              <a:t>учебного </a:t>
            </a:r>
            <a:r>
              <a:rPr sz="2000" spc="120" dirty="0">
                <a:solidFill>
                  <a:srgbClr val="251D20"/>
                </a:solidFill>
                <a:latin typeface="Calibri"/>
                <a:cs typeface="Calibri"/>
              </a:rPr>
              <a:t>заведения, </a:t>
            </a:r>
            <a:r>
              <a:rPr sz="2000" spc="155" dirty="0">
                <a:solidFill>
                  <a:srgbClr val="251D20"/>
                </a:solidFill>
                <a:latin typeface="Calibri"/>
                <a:cs typeface="Calibri"/>
              </a:rPr>
              <a:t>позволяющей </a:t>
            </a:r>
            <a:r>
              <a:rPr sz="2000" spc="165" dirty="0">
                <a:solidFill>
                  <a:srgbClr val="251D20"/>
                </a:solidFill>
                <a:latin typeface="Calibri"/>
                <a:cs typeface="Calibri"/>
              </a:rPr>
              <a:t>реализовывать </a:t>
            </a:r>
            <a:r>
              <a:rPr sz="2000" spc="160" dirty="0">
                <a:solidFill>
                  <a:srgbClr val="251D20"/>
                </a:solidFill>
                <a:latin typeface="Calibri"/>
                <a:cs typeface="Calibri"/>
              </a:rPr>
              <a:t>актуальные  </a:t>
            </a:r>
            <a:r>
              <a:rPr sz="2000" spc="140" dirty="0">
                <a:solidFill>
                  <a:srgbClr val="251D20"/>
                </a:solidFill>
                <a:latin typeface="Calibri"/>
                <a:cs typeface="Calibri"/>
              </a:rPr>
              <a:t>педагогические </a:t>
            </a:r>
            <a:r>
              <a:rPr sz="2000" spc="150" dirty="0">
                <a:solidFill>
                  <a:srgbClr val="251D20"/>
                </a:solidFill>
                <a:latin typeface="Calibri"/>
                <a:cs typeface="Calibri"/>
              </a:rPr>
              <a:t>задачи </a:t>
            </a:r>
            <a:r>
              <a:rPr sz="2000" spc="120" dirty="0">
                <a:solidFill>
                  <a:srgbClr val="251D20"/>
                </a:solidFill>
                <a:latin typeface="Calibri"/>
                <a:cs typeface="Calibri"/>
              </a:rPr>
              <a:t>на </a:t>
            </a:r>
            <a:r>
              <a:rPr sz="2000" spc="180" dirty="0">
                <a:solidFill>
                  <a:srgbClr val="251D20"/>
                </a:solidFill>
                <a:latin typeface="Calibri"/>
                <a:cs typeface="Calibri"/>
              </a:rPr>
              <a:t>высоком</a:t>
            </a:r>
            <a:r>
              <a:rPr sz="2000" spc="7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2000" spc="105" dirty="0">
                <a:solidFill>
                  <a:srgbClr val="251D20"/>
                </a:solidFill>
                <a:latin typeface="Calibri"/>
                <a:cs typeface="Calibri"/>
              </a:rPr>
              <a:t>уровне.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55"/>
              </a:spcBef>
            </a:pPr>
            <a:r>
              <a:rPr sz="3200" b="1" spc="310" dirty="0">
                <a:solidFill>
                  <a:srgbClr val="251D20"/>
                </a:solidFill>
                <a:latin typeface="Trebuchet MS"/>
                <a:cs typeface="Trebuchet MS"/>
              </a:rPr>
              <a:t>РОЛЕВЫЕ</a:t>
            </a:r>
            <a:r>
              <a:rPr sz="3200" b="1" spc="46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3200" b="1" spc="310" dirty="0">
                <a:solidFill>
                  <a:srgbClr val="251D20"/>
                </a:solidFill>
                <a:latin typeface="Trebuchet MS"/>
                <a:cs typeface="Trebuchet MS"/>
              </a:rPr>
              <a:t>МОДЕЛИ</a:t>
            </a:r>
            <a:endParaRPr sz="3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358775" marR="5080">
              <a:lnSpc>
                <a:spcPct val="116100"/>
              </a:lnSpc>
              <a:spcBef>
                <a:spcPts val="5"/>
              </a:spcBef>
            </a:pPr>
            <a:r>
              <a:rPr sz="2100" spc="165" dirty="0">
                <a:solidFill>
                  <a:srgbClr val="251D20"/>
                </a:solidFill>
                <a:latin typeface="Calibri"/>
                <a:cs typeface="Calibri"/>
              </a:rPr>
              <a:t>взаимодействие </a:t>
            </a:r>
            <a:r>
              <a:rPr sz="2100" b="1" spc="40" dirty="0">
                <a:solidFill>
                  <a:srgbClr val="251D20"/>
                </a:solidFill>
                <a:latin typeface="Trebuchet MS"/>
                <a:cs typeface="Trebuchet MS"/>
              </a:rPr>
              <a:t>«опытный </a:t>
            </a:r>
            <a:r>
              <a:rPr sz="2100" b="1" dirty="0">
                <a:solidFill>
                  <a:srgbClr val="251D20"/>
                </a:solidFill>
                <a:latin typeface="Trebuchet MS"/>
                <a:cs typeface="Trebuchet MS"/>
              </a:rPr>
              <a:t>учитель </a:t>
            </a:r>
            <a:r>
              <a:rPr sz="2100" b="1" spc="555" dirty="0">
                <a:solidFill>
                  <a:srgbClr val="251D20"/>
                </a:solidFill>
                <a:latin typeface="Trebuchet MS"/>
                <a:cs typeface="Trebuchet MS"/>
              </a:rPr>
              <a:t>–</a:t>
            </a:r>
            <a:r>
              <a:rPr sz="2100" b="1" spc="-17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b="1" spc="20" dirty="0">
                <a:solidFill>
                  <a:srgbClr val="251D20"/>
                </a:solidFill>
                <a:latin typeface="Trebuchet MS"/>
                <a:cs typeface="Trebuchet MS"/>
              </a:rPr>
              <a:t>молодой </a:t>
            </a:r>
            <a:r>
              <a:rPr sz="2100" b="1" spc="-10" dirty="0">
                <a:solidFill>
                  <a:srgbClr val="251D20"/>
                </a:solidFill>
                <a:latin typeface="Trebuchet MS"/>
                <a:cs typeface="Trebuchet MS"/>
              </a:rPr>
              <a:t>специалист»</a:t>
            </a:r>
            <a:r>
              <a:rPr sz="2100" spc="-10" dirty="0">
                <a:solidFill>
                  <a:srgbClr val="251D20"/>
                </a:solidFill>
                <a:latin typeface="Calibri"/>
                <a:cs typeface="Calibri"/>
              </a:rPr>
              <a:t>, </a:t>
            </a:r>
            <a:r>
              <a:rPr sz="2100" spc="175" dirty="0">
                <a:solidFill>
                  <a:srgbClr val="251D20"/>
                </a:solidFill>
                <a:latin typeface="Calibri"/>
                <a:cs typeface="Calibri"/>
              </a:rPr>
              <a:t>классический </a:t>
            </a:r>
            <a:r>
              <a:rPr sz="2100" spc="160" dirty="0">
                <a:solidFill>
                  <a:srgbClr val="251D20"/>
                </a:solidFill>
                <a:latin typeface="Calibri"/>
                <a:cs typeface="Calibri"/>
              </a:rPr>
              <a:t>вариант </a:t>
            </a:r>
            <a:r>
              <a:rPr sz="2100" spc="140" dirty="0">
                <a:solidFill>
                  <a:srgbClr val="251D20"/>
                </a:solidFill>
                <a:latin typeface="Calibri"/>
                <a:cs typeface="Calibri"/>
              </a:rPr>
              <a:t>поддержки </a:t>
            </a:r>
            <a:r>
              <a:rPr sz="2100" spc="155" dirty="0">
                <a:solidFill>
                  <a:srgbClr val="251D20"/>
                </a:solidFill>
                <a:latin typeface="Calibri"/>
                <a:cs typeface="Calibri"/>
              </a:rPr>
              <a:t>для </a:t>
            </a:r>
            <a:r>
              <a:rPr sz="2100" spc="130" dirty="0">
                <a:solidFill>
                  <a:srgbClr val="251D20"/>
                </a:solidFill>
                <a:latin typeface="Calibri"/>
                <a:cs typeface="Calibri"/>
              </a:rPr>
              <a:t>приобретения  </a:t>
            </a:r>
            <a:r>
              <a:rPr sz="2100" spc="165" dirty="0">
                <a:solidFill>
                  <a:srgbClr val="251D20"/>
                </a:solidFill>
                <a:latin typeface="Calibri"/>
                <a:cs typeface="Calibri"/>
              </a:rPr>
              <a:t>молодым специалистом </a:t>
            </a:r>
            <a:r>
              <a:rPr sz="2100" spc="140" dirty="0">
                <a:solidFill>
                  <a:srgbClr val="251D20"/>
                </a:solidFill>
                <a:latin typeface="Calibri"/>
                <a:cs typeface="Calibri"/>
              </a:rPr>
              <a:t>необходимых </a:t>
            </a:r>
            <a:r>
              <a:rPr sz="2100" spc="170" dirty="0">
                <a:solidFill>
                  <a:srgbClr val="251D20"/>
                </a:solidFill>
                <a:latin typeface="Calibri"/>
                <a:cs typeface="Calibri"/>
              </a:rPr>
              <a:t>профессиональных </a:t>
            </a:r>
            <a:r>
              <a:rPr sz="2100" spc="190" dirty="0">
                <a:solidFill>
                  <a:srgbClr val="251D20"/>
                </a:solidFill>
                <a:latin typeface="Calibri"/>
                <a:cs typeface="Calibri"/>
              </a:rPr>
              <a:t>навыков </a:t>
            </a:r>
            <a:r>
              <a:rPr sz="2100" spc="135" dirty="0">
                <a:solidFill>
                  <a:srgbClr val="251D20"/>
                </a:solidFill>
                <a:latin typeface="Calibri"/>
                <a:cs typeface="Calibri"/>
              </a:rPr>
              <a:t>(организационных,</a:t>
            </a:r>
            <a:r>
              <a:rPr sz="2100" spc="-5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2100" spc="150" dirty="0">
                <a:solidFill>
                  <a:srgbClr val="251D20"/>
                </a:solidFill>
                <a:latin typeface="Calibri"/>
                <a:cs typeface="Calibri"/>
              </a:rPr>
              <a:t>коммуникационных)</a:t>
            </a:r>
            <a:endParaRPr sz="2100">
              <a:latin typeface="Calibri"/>
              <a:cs typeface="Calibri"/>
            </a:endParaRPr>
          </a:p>
          <a:p>
            <a:pPr marL="368935">
              <a:lnSpc>
                <a:spcPct val="100000"/>
              </a:lnSpc>
              <a:spcBef>
                <a:spcPts val="405"/>
              </a:spcBef>
            </a:pPr>
            <a:r>
              <a:rPr sz="2100" spc="75" dirty="0">
                <a:solidFill>
                  <a:srgbClr val="251D20"/>
                </a:solidFill>
                <a:latin typeface="Calibri"/>
                <a:cs typeface="Calibri"/>
              </a:rPr>
              <a:t>и </a:t>
            </a:r>
            <a:r>
              <a:rPr sz="2100" spc="150" dirty="0">
                <a:solidFill>
                  <a:srgbClr val="251D20"/>
                </a:solidFill>
                <a:latin typeface="Calibri"/>
                <a:cs typeface="Calibri"/>
              </a:rPr>
              <a:t>закрепления </a:t>
            </a:r>
            <a:r>
              <a:rPr sz="2100" spc="130" dirty="0">
                <a:solidFill>
                  <a:srgbClr val="251D20"/>
                </a:solidFill>
                <a:latin typeface="Calibri"/>
                <a:cs typeface="Calibri"/>
              </a:rPr>
              <a:t>на </a:t>
            </a:r>
            <a:r>
              <a:rPr sz="2100" spc="165" dirty="0">
                <a:solidFill>
                  <a:srgbClr val="251D20"/>
                </a:solidFill>
                <a:latin typeface="Calibri"/>
                <a:cs typeface="Calibri"/>
              </a:rPr>
              <a:t>месте</a:t>
            </a:r>
            <a:r>
              <a:rPr sz="2100" spc="14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2100" spc="125" dirty="0">
                <a:solidFill>
                  <a:srgbClr val="251D20"/>
                </a:solidFill>
                <a:latin typeface="Calibri"/>
                <a:cs typeface="Calibri"/>
              </a:rPr>
              <a:t>работы;</a:t>
            </a:r>
            <a:endParaRPr sz="2100">
              <a:latin typeface="Calibri"/>
              <a:cs typeface="Calibri"/>
            </a:endParaRPr>
          </a:p>
          <a:p>
            <a:pPr marL="358775" marR="725170">
              <a:lnSpc>
                <a:spcPct val="116100"/>
              </a:lnSpc>
            </a:pPr>
            <a:r>
              <a:rPr sz="2100" spc="165" dirty="0">
                <a:solidFill>
                  <a:srgbClr val="251D20"/>
                </a:solidFill>
                <a:latin typeface="Calibri"/>
                <a:cs typeface="Calibri"/>
              </a:rPr>
              <a:t>взаимодействие </a:t>
            </a:r>
            <a:r>
              <a:rPr sz="2100" b="1" spc="-40" dirty="0">
                <a:solidFill>
                  <a:srgbClr val="251D20"/>
                </a:solidFill>
                <a:latin typeface="Trebuchet MS"/>
                <a:cs typeface="Trebuchet MS"/>
              </a:rPr>
              <a:t>«лидер </a:t>
            </a:r>
            <a:r>
              <a:rPr sz="2100" b="1" dirty="0">
                <a:solidFill>
                  <a:srgbClr val="251D20"/>
                </a:solidFill>
                <a:latin typeface="Trebuchet MS"/>
                <a:cs typeface="Trebuchet MS"/>
              </a:rPr>
              <a:t>педагогического </a:t>
            </a:r>
            <a:r>
              <a:rPr sz="2100" b="1" spc="50" dirty="0">
                <a:solidFill>
                  <a:srgbClr val="251D20"/>
                </a:solidFill>
                <a:latin typeface="Trebuchet MS"/>
                <a:cs typeface="Trebuchet MS"/>
              </a:rPr>
              <a:t>сообщества </a:t>
            </a:r>
            <a:r>
              <a:rPr sz="2100" b="1" spc="555" dirty="0">
                <a:solidFill>
                  <a:srgbClr val="251D20"/>
                </a:solidFill>
                <a:latin typeface="Trebuchet MS"/>
                <a:cs typeface="Trebuchet MS"/>
              </a:rPr>
              <a:t>– </a:t>
            </a:r>
            <a:r>
              <a:rPr sz="2100" b="1" spc="-35" dirty="0">
                <a:solidFill>
                  <a:srgbClr val="251D20"/>
                </a:solidFill>
                <a:latin typeface="Trebuchet MS"/>
                <a:cs typeface="Trebuchet MS"/>
              </a:rPr>
              <a:t>педагог, </a:t>
            </a:r>
            <a:r>
              <a:rPr sz="2100" b="1" spc="75" dirty="0">
                <a:solidFill>
                  <a:srgbClr val="251D20"/>
                </a:solidFill>
                <a:latin typeface="Trebuchet MS"/>
                <a:cs typeface="Trebuchet MS"/>
              </a:rPr>
              <a:t>испытывающий </a:t>
            </a:r>
            <a:r>
              <a:rPr sz="2100" b="1" spc="5" dirty="0">
                <a:solidFill>
                  <a:srgbClr val="251D20"/>
                </a:solidFill>
                <a:latin typeface="Trebuchet MS"/>
                <a:cs typeface="Trebuchet MS"/>
              </a:rPr>
              <a:t>проблемы»</a:t>
            </a:r>
            <a:r>
              <a:rPr sz="2100" spc="5" dirty="0">
                <a:solidFill>
                  <a:srgbClr val="251D20"/>
                </a:solidFill>
                <a:latin typeface="Calibri"/>
                <a:cs typeface="Calibri"/>
              </a:rPr>
              <a:t>, </a:t>
            </a:r>
            <a:r>
              <a:rPr sz="2100" spc="155" dirty="0">
                <a:solidFill>
                  <a:srgbClr val="251D20"/>
                </a:solidFill>
                <a:latin typeface="Calibri"/>
                <a:cs typeface="Calibri"/>
              </a:rPr>
              <a:t>конкретная  </a:t>
            </a:r>
            <a:r>
              <a:rPr sz="2100" spc="160" dirty="0">
                <a:solidFill>
                  <a:srgbClr val="251D20"/>
                </a:solidFill>
                <a:latin typeface="Calibri"/>
                <a:cs typeface="Calibri"/>
              </a:rPr>
              <a:t>психоэмоциональная </a:t>
            </a:r>
            <a:r>
              <a:rPr sz="2100" spc="145" dirty="0">
                <a:solidFill>
                  <a:srgbClr val="251D20"/>
                </a:solidFill>
                <a:latin typeface="Calibri"/>
                <a:cs typeface="Calibri"/>
              </a:rPr>
              <a:t>поддержка </a:t>
            </a:r>
            <a:r>
              <a:rPr sz="2100" spc="65" dirty="0">
                <a:solidFill>
                  <a:srgbClr val="251D20"/>
                </a:solidFill>
                <a:latin typeface="Calibri"/>
                <a:cs typeface="Calibri"/>
              </a:rPr>
              <a:t>(«не </a:t>
            </a:r>
            <a:r>
              <a:rPr sz="2100" spc="135" dirty="0">
                <a:solidFill>
                  <a:srgbClr val="251D20"/>
                </a:solidFill>
                <a:latin typeface="Calibri"/>
                <a:cs typeface="Calibri"/>
              </a:rPr>
              <a:t>могу </a:t>
            </a:r>
            <a:r>
              <a:rPr sz="2100" spc="145" dirty="0">
                <a:solidFill>
                  <a:srgbClr val="251D20"/>
                </a:solidFill>
                <a:latin typeface="Calibri"/>
                <a:cs typeface="Calibri"/>
              </a:rPr>
              <a:t>найти </a:t>
            </a:r>
            <a:r>
              <a:rPr sz="2100" spc="120" dirty="0">
                <a:solidFill>
                  <a:srgbClr val="251D20"/>
                </a:solidFill>
                <a:latin typeface="Calibri"/>
                <a:cs typeface="Calibri"/>
              </a:rPr>
              <a:t>общий </a:t>
            </a:r>
            <a:r>
              <a:rPr sz="2100" spc="210" dirty="0">
                <a:solidFill>
                  <a:srgbClr val="251D20"/>
                </a:solidFill>
                <a:latin typeface="Calibri"/>
                <a:cs typeface="Calibri"/>
              </a:rPr>
              <a:t>язык с </a:t>
            </a:r>
            <a:r>
              <a:rPr sz="2100" spc="100" dirty="0">
                <a:solidFill>
                  <a:srgbClr val="251D20"/>
                </a:solidFill>
                <a:latin typeface="Calibri"/>
                <a:cs typeface="Calibri"/>
              </a:rPr>
              <a:t>учениками», </a:t>
            </a:r>
            <a:r>
              <a:rPr sz="2100" spc="185" dirty="0">
                <a:solidFill>
                  <a:srgbClr val="251D20"/>
                </a:solidFill>
                <a:latin typeface="Calibri"/>
                <a:cs typeface="Calibri"/>
              </a:rPr>
              <a:t>«испытываю </a:t>
            </a:r>
            <a:r>
              <a:rPr sz="2100" spc="195" dirty="0">
                <a:solidFill>
                  <a:srgbClr val="251D20"/>
                </a:solidFill>
                <a:latin typeface="Calibri"/>
                <a:cs typeface="Calibri"/>
              </a:rPr>
              <a:t>стресс </a:t>
            </a:r>
            <a:r>
              <a:rPr sz="2100" spc="160" dirty="0">
                <a:solidFill>
                  <a:srgbClr val="251D20"/>
                </a:solidFill>
                <a:latin typeface="Calibri"/>
                <a:cs typeface="Calibri"/>
              </a:rPr>
              <a:t>во </a:t>
            </a:r>
            <a:r>
              <a:rPr sz="2100" spc="155" dirty="0">
                <a:solidFill>
                  <a:srgbClr val="251D20"/>
                </a:solidFill>
                <a:latin typeface="Calibri"/>
                <a:cs typeface="Calibri"/>
              </a:rPr>
              <a:t>время  </a:t>
            </a:r>
            <a:r>
              <a:rPr sz="2100" spc="95" dirty="0">
                <a:solidFill>
                  <a:srgbClr val="251D20"/>
                </a:solidFill>
                <a:latin typeface="Calibri"/>
                <a:cs typeface="Calibri"/>
              </a:rPr>
              <a:t>уроков»), </a:t>
            </a:r>
            <a:r>
              <a:rPr sz="2100" spc="170" dirty="0">
                <a:solidFill>
                  <a:srgbClr val="251D20"/>
                </a:solidFill>
                <a:latin typeface="Calibri"/>
                <a:cs typeface="Calibri"/>
              </a:rPr>
              <a:t>сочетаемая </a:t>
            </a:r>
            <a:r>
              <a:rPr sz="2100" spc="210" dirty="0">
                <a:solidFill>
                  <a:srgbClr val="251D20"/>
                </a:solidFill>
                <a:latin typeface="Calibri"/>
                <a:cs typeface="Calibri"/>
              </a:rPr>
              <a:t>с </a:t>
            </a:r>
            <a:r>
              <a:rPr sz="2100" spc="155" dirty="0">
                <a:solidFill>
                  <a:srgbClr val="251D20"/>
                </a:solidFill>
                <a:latin typeface="Calibri"/>
                <a:cs typeface="Calibri"/>
              </a:rPr>
              <a:t>профессиональной </a:t>
            </a:r>
            <a:r>
              <a:rPr sz="2100" spc="170" dirty="0">
                <a:solidFill>
                  <a:srgbClr val="251D20"/>
                </a:solidFill>
                <a:latin typeface="Calibri"/>
                <a:cs typeface="Calibri"/>
              </a:rPr>
              <a:t>помощью </a:t>
            </a:r>
            <a:r>
              <a:rPr sz="2100" spc="120" dirty="0">
                <a:solidFill>
                  <a:srgbClr val="251D20"/>
                </a:solidFill>
                <a:latin typeface="Calibri"/>
                <a:cs typeface="Calibri"/>
              </a:rPr>
              <a:t>по </a:t>
            </a:r>
            <a:r>
              <a:rPr sz="2100" spc="130" dirty="0">
                <a:solidFill>
                  <a:srgbClr val="251D20"/>
                </a:solidFill>
                <a:latin typeface="Calibri"/>
                <a:cs typeface="Calibri"/>
              </a:rPr>
              <a:t>приобретению </a:t>
            </a:r>
            <a:r>
              <a:rPr sz="2100" spc="75" dirty="0">
                <a:solidFill>
                  <a:srgbClr val="251D20"/>
                </a:solidFill>
                <a:latin typeface="Calibri"/>
                <a:cs typeface="Calibri"/>
              </a:rPr>
              <a:t>и </a:t>
            </a:r>
            <a:r>
              <a:rPr sz="2100" spc="175" dirty="0">
                <a:solidFill>
                  <a:srgbClr val="251D20"/>
                </a:solidFill>
                <a:latin typeface="Calibri"/>
                <a:cs typeface="Calibri"/>
              </a:rPr>
              <a:t>развитию </a:t>
            </a:r>
            <a:r>
              <a:rPr sz="2100" spc="155" dirty="0">
                <a:solidFill>
                  <a:srgbClr val="251D20"/>
                </a:solidFill>
                <a:latin typeface="Calibri"/>
                <a:cs typeface="Calibri"/>
              </a:rPr>
              <a:t>педагогических </a:t>
            </a:r>
            <a:r>
              <a:rPr sz="2100" spc="180" dirty="0">
                <a:solidFill>
                  <a:srgbClr val="251D20"/>
                </a:solidFill>
                <a:latin typeface="Calibri"/>
                <a:cs typeface="Calibri"/>
              </a:rPr>
              <a:t>талантов  </a:t>
            </a:r>
            <a:r>
              <a:rPr sz="2100" spc="75" dirty="0">
                <a:solidFill>
                  <a:srgbClr val="251D20"/>
                </a:solidFill>
                <a:latin typeface="Calibri"/>
                <a:cs typeface="Calibri"/>
              </a:rPr>
              <a:t>и</a:t>
            </a:r>
            <a:r>
              <a:rPr sz="2100" spc="12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2100" spc="125" dirty="0">
                <a:solidFill>
                  <a:srgbClr val="251D20"/>
                </a:solidFill>
                <a:latin typeface="Calibri"/>
                <a:cs typeface="Calibri"/>
              </a:rPr>
              <a:t>инициатив;</a:t>
            </a:r>
            <a:endParaRPr sz="2100">
              <a:latin typeface="Calibri"/>
              <a:cs typeface="Calibri"/>
            </a:endParaRPr>
          </a:p>
          <a:p>
            <a:pPr marL="358775" marR="53340">
              <a:lnSpc>
                <a:spcPct val="116100"/>
              </a:lnSpc>
            </a:pPr>
            <a:r>
              <a:rPr sz="2100" spc="165" dirty="0">
                <a:solidFill>
                  <a:srgbClr val="251D20"/>
                </a:solidFill>
                <a:latin typeface="Calibri"/>
                <a:cs typeface="Calibri"/>
              </a:rPr>
              <a:t>взаимодействие </a:t>
            </a:r>
            <a:r>
              <a:rPr sz="2100" b="1" spc="5" dirty="0">
                <a:solidFill>
                  <a:srgbClr val="251D20"/>
                </a:solidFill>
                <a:latin typeface="Trebuchet MS"/>
                <a:cs typeface="Trebuchet MS"/>
              </a:rPr>
              <a:t>«педагог-новатор </a:t>
            </a:r>
            <a:r>
              <a:rPr sz="2100" b="1" spc="555" dirty="0">
                <a:solidFill>
                  <a:srgbClr val="251D20"/>
                </a:solidFill>
                <a:latin typeface="Trebuchet MS"/>
                <a:cs typeface="Trebuchet MS"/>
              </a:rPr>
              <a:t>– </a:t>
            </a:r>
            <a:r>
              <a:rPr sz="2100" b="1" spc="35" dirty="0">
                <a:solidFill>
                  <a:srgbClr val="251D20"/>
                </a:solidFill>
                <a:latin typeface="Trebuchet MS"/>
                <a:cs typeface="Trebuchet MS"/>
              </a:rPr>
              <a:t>консервативный </a:t>
            </a:r>
            <a:r>
              <a:rPr sz="2100" b="1" spc="-30" dirty="0">
                <a:solidFill>
                  <a:srgbClr val="251D20"/>
                </a:solidFill>
                <a:latin typeface="Trebuchet MS"/>
                <a:cs typeface="Trebuchet MS"/>
              </a:rPr>
              <a:t>педагог»</a:t>
            </a:r>
            <a:r>
              <a:rPr sz="2100" spc="-30" dirty="0">
                <a:solidFill>
                  <a:srgbClr val="251D20"/>
                </a:solidFill>
                <a:latin typeface="Calibri"/>
                <a:cs typeface="Calibri"/>
              </a:rPr>
              <a:t>, </a:t>
            </a:r>
            <a:r>
              <a:rPr sz="2100" spc="135" dirty="0">
                <a:solidFill>
                  <a:srgbClr val="251D20"/>
                </a:solidFill>
                <a:latin typeface="Calibri"/>
                <a:cs typeface="Calibri"/>
              </a:rPr>
              <a:t>молодой </a:t>
            </a:r>
            <a:r>
              <a:rPr sz="2100" spc="150" dirty="0">
                <a:solidFill>
                  <a:srgbClr val="251D20"/>
                </a:solidFill>
                <a:latin typeface="Calibri"/>
                <a:cs typeface="Calibri"/>
              </a:rPr>
              <a:t>учитель </a:t>
            </a:r>
            <a:r>
              <a:rPr sz="2100" spc="155" dirty="0">
                <a:solidFill>
                  <a:srgbClr val="251D20"/>
                </a:solidFill>
                <a:latin typeface="Calibri"/>
                <a:cs typeface="Calibri"/>
              </a:rPr>
              <a:t>помогает опытному  </a:t>
            </a:r>
            <a:r>
              <a:rPr sz="2100" spc="170" dirty="0">
                <a:solidFill>
                  <a:srgbClr val="251D20"/>
                </a:solidFill>
                <a:latin typeface="Calibri"/>
                <a:cs typeface="Calibri"/>
              </a:rPr>
              <a:t>представителю </a:t>
            </a:r>
            <a:r>
              <a:rPr sz="2100" spc="130" dirty="0">
                <a:solidFill>
                  <a:srgbClr val="251D20"/>
                </a:solidFill>
                <a:latin typeface="Calibri"/>
                <a:cs typeface="Calibri"/>
              </a:rPr>
              <a:t>«старой </a:t>
            </a:r>
            <a:r>
              <a:rPr sz="2100" spc="150" dirty="0">
                <a:solidFill>
                  <a:srgbClr val="251D20"/>
                </a:solidFill>
                <a:latin typeface="Calibri"/>
                <a:cs typeface="Calibri"/>
              </a:rPr>
              <a:t>школы» </a:t>
            </a:r>
            <a:r>
              <a:rPr sz="2100" spc="165" dirty="0">
                <a:solidFill>
                  <a:srgbClr val="251D20"/>
                </a:solidFill>
                <a:latin typeface="Calibri"/>
                <a:cs typeface="Calibri"/>
              </a:rPr>
              <a:t>овладеть </a:t>
            </a:r>
            <a:r>
              <a:rPr sz="2100" spc="155" dirty="0">
                <a:solidFill>
                  <a:srgbClr val="251D20"/>
                </a:solidFill>
                <a:latin typeface="Calibri"/>
                <a:cs typeface="Calibri"/>
              </a:rPr>
              <a:t>современными </a:t>
            </a:r>
            <a:r>
              <a:rPr sz="2100" spc="150" dirty="0">
                <a:solidFill>
                  <a:srgbClr val="251D20"/>
                </a:solidFill>
                <a:latin typeface="Calibri"/>
                <a:cs typeface="Calibri"/>
              </a:rPr>
              <a:t>программами </a:t>
            </a:r>
            <a:r>
              <a:rPr sz="2100" spc="75" dirty="0">
                <a:solidFill>
                  <a:srgbClr val="251D20"/>
                </a:solidFill>
                <a:latin typeface="Calibri"/>
                <a:cs typeface="Calibri"/>
              </a:rPr>
              <a:t>и </a:t>
            </a:r>
            <a:r>
              <a:rPr sz="2100" spc="165" dirty="0">
                <a:solidFill>
                  <a:srgbClr val="251D20"/>
                </a:solidFill>
                <a:latin typeface="Calibri"/>
                <a:cs typeface="Calibri"/>
              </a:rPr>
              <a:t>цифровыми </a:t>
            </a:r>
            <a:r>
              <a:rPr sz="2100" spc="180" dirty="0">
                <a:solidFill>
                  <a:srgbClr val="251D20"/>
                </a:solidFill>
                <a:latin typeface="Calibri"/>
                <a:cs typeface="Calibri"/>
              </a:rPr>
              <a:t>навыками </a:t>
            </a:r>
            <a:r>
              <a:rPr sz="2100" spc="75" dirty="0">
                <a:solidFill>
                  <a:srgbClr val="251D20"/>
                </a:solidFill>
                <a:latin typeface="Calibri"/>
                <a:cs typeface="Calibri"/>
              </a:rPr>
              <a:t>и </a:t>
            </a:r>
            <a:r>
              <a:rPr sz="2100" spc="135" dirty="0">
                <a:solidFill>
                  <a:srgbClr val="251D20"/>
                </a:solidFill>
                <a:latin typeface="Calibri"/>
                <a:cs typeface="Calibri"/>
              </a:rPr>
              <a:t>технологиями;  </a:t>
            </a:r>
            <a:r>
              <a:rPr sz="2100" spc="165" dirty="0">
                <a:solidFill>
                  <a:srgbClr val="251D20"/>
                </a:solidFill>
                <a:latin typeface="Calibri"/>
                <a:cs typeface="Calibri"/>
              </a:rPr>
              <a:t>взаимодействие </a:t>
            </a:r>
            <a:r>
              <a:rPr sz="2100" b="1" spc="40" dirty="0">
                <a:solidFill>
                  <a:srgbClr val="251D20"/>
                </a:solidFill>
                <a:latin typeface="Trebuchet MS"/>
                <a:cs typeface="Trebuchet MS"/>
              </a:rPr>
              <a:t>«опытный </a:t>
            </a:r>
            <a:r>
              <a:rPr sz="2100" b="1" spc="15" dirty="0">
                <a:solidFill>
                  <a:srgbClr val="251D20"/>
                </a:solidFill>
                <a:latin typeface="Trebuchet MS"/>
                <a:cs typeface="Trebuchet MS"/>
              </a:rPr>
              <a:t>предметник </a:t>
            </a:r>
            <a:r>
              <a:rPr sz="2100" b="1" spc="555" dirty="0">
                <a:solidFill>
                  <a:srgbClr val="251D20"/>
                </a:solidFill>
                <a:latin typeface="Trebuchet MS"/>
                <a:cs typeface="Trebuchet MS"/>
              </a:rPr>
              <a:t>– </a:t>
            </a:r>
            <a:r>
              <a:rPr sz="2100" b="1" spc="45" dirty="0">
                <a:solidFill>
                  <a:srgbClr val="251D20"/>
                </a:solidFill>
                <a:latin typeface="Trebuchet MS"/>
                <a:cs typeface="Trebuchet MS"/>
              </a:rPr>
              <a:t>неопытный </a:t>
            </a:r>
            <a:r>
              <a:rPr sz="2100" b="1" spc="-5" dirty="0">
                <a:solidFill>
                  <a:srgbClr val="251D20"/>
                </a:solidFill>
                <a:latin typeface="Trebuchet MS"/>
                <a:cs typeface="Trebuchet MS"/>
              </a:rPr>
              <a:t>предметник»</a:t>
            </a:r>
            <a:r>
              <a:rPr sz="2100" spc="-5" dirty="0">
                <a:solidFill>
                  <a:srgbClr val="251D20"/>
                </a:solidFill>
                <a:latin typeface="Calibri"/>
                <a:cs typeface="Calibri"/>
              </a:rPr>
              <a:t>, </a:t>
            </a:r>
            <a:r>
              <a:rPr sz="2100" spc="190" dirty="0">
                <a:solidFill>
                  <a:srgbClr val="251D20"/>
                </a:solidFill>
                <a:latin typeface="Calibri"/>
                <a:cs typeface="Calibri"/>
              </a:rPr>
              <a:t>в </a:t>
            </a:r>
            <a:r>
              <a:rPr sz="2100" spc="160" dirty="0">
                <a:solidFill>
                  <a:srgbClr val="251D20"/>
                </a:solidFill>
                <a:latin typeface="Calibri"/>
                <a:cs typeface="Calibri"/>
              </a:rPr>
              <a:t>рамках </a:t>
            </a:r>
            <a:r>
              <a:rPr sz="2100" spc="150" dirty="0">
                <a:solidFill>
                  <a:srgbClr val="251D20"/>
                </a:solidFill>
                <a:latin typeface="Calibri"/>
                <a:cs typeface="Calibri"/>
              </a:rPr>
              <a:t>которого </a:t>
            </a:r>
            <a:r>
              <a:rPr sz="2100" spc="180" dirty="0">
                <a:solidFill>
                  <a:srgbClr val="251D20"/>
                </a:solidFill>
                <a:latin typeface="Calibri"/>
                <a:cs typeface="Calibri"/>
              </a:rPr>
              <a:t>опытный </a:t>
            </a:r>
            <a:r>
              <a:rPr sz="2100" spc="150" dirty="0">
                <a:solidFill>
                  <a:srgbClr val="251D20"/>
                </a:solidFill>
                <a:latin typeface="Calibri"/>
                <a:cs typeface="Calibri"/>
              </a:rPr>
              <a:t>педагог  </a:t>
            </a:r>
            <a:r>
              <a:rPr sz="2100" spc="190" dirty="0">
                <a:solidFill>
                  <a:srgbClr val="251D20"/>
                </a:solidFill>
                <a:latin typeface="Calibri"/>
                <a:cs typeface="Calibri"/>
              </a:rPr>
              <a:t>оказывает </a:t>
            </a:r>
            <a:r>
              <a:rPr sz="2100" spc="160" dirty="0">
                <a:solidFill>
                  <a:srgbClr val="251D20"/>
                </a:solidFill>
                <a:latin typeface="Calibri"/>
                <a:cs typeface="Calibri"/>
              </a:rPr>
              <a:t>методическую </a:t>
            </a:r>
            <a:r>
              <a:rPr sz="2100" spc="135" dirty="0">
                <a:solidFill>
                  <a:srgbClr val="251D20"/>
                </a:solidFill>
                <a:latin typeface="Calibri"/>
                <a:cs typeface="Calibri"/>
              </a:rPr>
              <a:t>поддержку </a:t>
            </a:r>
            <a:r>
              <a:rPr sz="2100" spc="120" dirty="0">
                <a:solidFill>
                  <a:srgbClr val="251D20"/>
                </a:solidFill>
                <a:latin typeface="Calibri"/>
                <a:cs typeface="Calibri"/>
              </a:rPr>
              <a:t>по </a:t>
            </a:r>
            <a:r>
              <a:rPr sz="2100" spc="145" dirty="0">
                <a:solidFill>
                  <a:srgbClr val="251D20"/>
                </a:solidFill>
                <a:latin typeface="Calibri"/>
                <a:cs typeface="Calibri"/>
              </a:rPr>
              <a:t>конкретному </a:t>
            </a:r>
            <a:r>
              <a:rPr sz="2100" spc="135" dirty="0">
                <a:solidFill>
                  <a:srgbClr val="251D20"/>
                </a:solidFill>
                <a:latin typeface="Calibri"/>
                <a:cs typeface="Calibri"/>
              </a:rPr>
              <a:t>предмету </a:t>
            </a:r>
            <a:r>
              <a:rPr sz="2100" spc="155" dirty="0">
                <a:solidFill>
                  <a:srgbClr val="251D20"/>
                </a:solidFill>
                <a:latin typeface="Calibri"/>
                <a:cs typeface="Calibri"/>
              </a:rPr>
              <a:t>(поиск </a:t>
            </a:r>
            <a:r>
              <a:rPr sz="2100" spc="105" dirty="0">
                <a:solidFill>
                  <a:srgbClr val="251D20"/>
                </a:solidFill>
                <a:latin typeface="Calibri"/>
                <a:cs typeface="Calibri"/>
              </a:rPr>
              <a:t>пособий, </a:t>
            </a:r>
            <a:r>
              <a:rPr sz="2100" spc="170" dirty="0">
                <a:solidFill>
                  <a:srgbClr val="251D20"/>
                </a:solidFill>
                <a:latin typeface="Calibri"/>
                <a:cs typeface="Calibri"/>
              </a:rPr>
              <a:t>составление </a:t>
            </a:r>
            <a:r>
              <a:rPr sz="2100" spc="135" dirty="0">
                <a:solidFill>
                  <a:srgbClr val="251D20"/>
                </a:solidFill>
                <a:latin typeface="Calibri"/>
                <a:cs typeface="Calibri"/>
              </a:rPr>
              <a:t>рабочих</a:t>
            </a:r>
            <a:r>
              <a:rPr sz="2100" spc="-65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2100" spc="150" dirty="0">
                <a:solidFill>
                  <a:srgbClr val="251D20"/>
                </a:solidFill>
                <a:latin typeface="Calibri"/>
                <a:cs typeface="Calibri"/>
              </a:rPr>
              <a:t>программ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49041" y="9459793"/>
            <a:ext cx="393128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75" dirty="0">
                <a:solidFill>
                  <a:srgbClr val="251D20"/>
                </a:solidFill>
                <a:latin typeface="Calibri"/>
                <a:cs typeface="Calibri"/>
              </a:rPr>
              <a:t>и </a:t>
            </a:r>
            <a:r>
              <a:rPr sz="2100" spc="170" dirty="0">
                <a:solidFill>
                  <a:srgbClr val="251D20"/>
                </a:solidFill>
                <a:latin typeface="Calibri"/>
                <a:cs typeface="Calibri"/>
              </a:rPr>
              <a:t>тематических </a:t>
            </a:r>
            <a:r>
              <a:rPr sz="2100" spc="160" dirty="0">
                <a:solidFill>
                  <a:srgbClr val="251D20"/>
                </a:solidFill>
                <a:latin typeface="Calibri"/>
                <a:cs typeface="Calibri"/>
              </a:rPr>
              <a:t>планов </a:t>
            </a:r>
            <a:r>
              <a:rPr sz="2100" spc="75" dirty="0">
                <a:solidFill>
                  <a:srgbClr val="251D20"/>
                </a:solidFill>
                <a:latin typeface="Calibri"/>
                <a:cs typeface="Calibri"/>
              </a:rPr>
              <a:t>и</a:t>
            </a:r>
            <a:r>
              <a:rPr sz="2100" spc="4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2100" spc="114" dirty="0">
                <a:solidFill>
                  <a:srgbClr val="251D20"/>
                </a:solidFill>
                <a:latin typeface="Calibri"/>
                <a:cs typeface="Calibri"/>
              </a:rPr>
              <a:t>т.д).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743977" y="9436852"/>
            <a:ext cx="5905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latin typeface="Arial"/>
                <a:cs typeface="Arial"/>
              </a:rPr>
              <a:t>1</a:t>
            </a:r>
            <a:r>
              <a:rPr sz="4000" dirty="0">
                <a:latin typeface="Arial"/>
                <a:cs typeface="Arial"/>
              </a:rPr>
              <a:t>5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9483" y="408233"/>
            <a:ext cx="8373109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b="1" spc="190" dirty="0">
                <a:solidFill>
                  <a:srgbClr val="251D20"/>
                </a:solidFill>
                <a:latin typeface="Trebuchet MS"/>
                <a:cs typeface="Trebuchet MS"/>
              </a:rPr>
              <a:t>СТУДЕНТ-УЧЕНИК</a:t>
            </a:r>
            <a:endParaRPr sz="72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8700" y="0"/>
            <a:ext cx="228600" cy="3121660"/>
          </a:xfrm>
          <a:custGeom>
            <a:avLst/>
            <a:gdLst/>
            <a:ahLst/>
            <a:cxnLst/>
            <a:rect l="l" t="t" r="r" b="b"/>
            <a:pathLst>
              <a:path w="228600" h="3121660">
                <a:moveTo>
                  <a:pt x="0" y="3121270"/>
                </a:moveTo>
                <a:lnTo>
                  <a:pt x="0" y="0"/>
                </a:lnTo>
                <a:lnTo>
                  <a:pt x="228599" y="0"/>
                </a:lnTo>
                <a:lnTo>
                  <a:pt x="228599" y="3121270"/>
                </a:lnTo>
                <a:lnTo>
                  <a:pt x="0" y="3121270"/>
                </a:lnTo>
                <a:close/>
              </a:path>
            </a:pathLst>
          </a:custGeom>
          <a:solidFill>
            <a:srgbClr val="251D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31599" y="4187547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731599" y="2740931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02567" y="0"/>
            <a:ext cx="5857874" cy="4943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259300" y="6214437"/>
            <a:ext cx="1028700" cy="1276350"/>
          </a:xfrm>
          <a:custGeom>
            <a:avLst/>
            <a:gdLst/>
            <a:ahLst/>
            <a:cxnLst/>
            <a:rect l="l" t="t" r="r" b="b"/>
            <a:pathLst>
              <a:path w="1028700" h="1276350">
                <a:moveTo>
                  <a:pt x="1028699" y="1276349"/>
                </a:moveTo>
                <a:lnTo>
                  <a:pt x="0" y="1276349"/>
                </a:lnTo>
                <a:lnTo>
                  <a:pt x="0" y="0"/>
                </a:lnTo>
                <a:lnTo>
                  <a:pt x="1028699" y="0"/>
                </a:lnTo>
                <a:lnTo>
                  <a:pt x="1028699" y="1276349"/>
                </a:lnTo>
                <a:close/>
              </a:path>
            </a:pathLst>
          </a:custGeom>
          <a:solidFill>
            <a:srgbClr val="251D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26483" y="5849427"/>
            <a:ext cx="85724" cy="85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26483" y="6592377"/>
            <a:ext cx="85724" cy="85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26483" y="7706802"/>
            <a:ext cx="85724" cy="85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26483" y="8821227"/>
            <a:ext cx="85724" cy="85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699483" y="1733857"/>
            <a:ext cx="15490190" cy="72777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290" dirty="0">
                <a:solidFill>
                  <a:srgbClr val="251D20"/>
                </a:solidFill>
                <a:latin typeface="Trebuchet MS"/>
                <a:cs typeface="Trebuchet MS"/>
              </a:rPr>
              <a:t>ЦЕЛИ</a:t>
            </a:r>
            <a:endParaRPr sz="3200">
              <a:latin typeface="Trebuchet MS"/>
              <a:cs typeface="Trebuchet MS"/>
            </a:endParaRPr>
          </a:p>
          <a:p>
            <a:pPr marL="205104">
              <a:lnSpc>
                <a:spcPct val="100000"/>
              </a:lnSpc>
              <a:spcBef>
                <a:spcPts val="2340"/>
              </a:spcBef>
            </a:pPr>
            <a:r>
              <a:rPr sz="2200" spc="165" dirty="0">
                <a:solidFill>
                  <a:srgbClr val="251D20"/>
                </a:solidFill>
                <a:latin typeface="Calibri"/>
                <a:cs typeface="Calibri"/>
              </a:rPr>
              <a:t>Успешное </a:t>
            </a:r>
            <a:r>
              <a:rPr sz="2200" spc="150" dirty="0">
                <a:solidFill>
                  <a:srgbClr val="251D20"/>
                </a:solidFill>
                <a:latin typeface="Calibri"/>
                <a:cs typeface="Calibri"/>
              </a:rPr>
              <a:t>формирование </a:t>
            </a:r>
            <a:r>
              <a:rPr sz="2200" spc="45" dirty="0">
                <a:solidFill>
                  <a:srgbClr val="251D20"/>
                </a:solidFill>
                <a:latin typeface="Calibri"/>
                <a:cs typeface="Calibri"/>
              </a:rPr>
              <a:t>у </a:t>
            </a:r>
            <a:r>
              <a:rPr sz="2200" spc="170" dirty="0">
                <a:solidFill>
                  <a:srgbClr val="251D20"/>
                </a:solidFill>
                <a:latin typeface="Calibri"/>
                <a:cs typeface="Calibri"/>
              </a:rPr>
              <a:t>школьника</a:t>
            </a:r>
            <a:r>
              <a:rPr sz="2200" spc="175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2200" spc="160" dirty="0">
                <a:solidFill>
                  <a:srgbClr val="251D20"/>
                </a:solidFill>
                <a:latin typeface="Calibri"/>
                <a:cs typeface="Calibri"/>
              </a:rPr>
              <a:t>представлений</a:t>
            </a:r>
            <a:endParaRPr sz="2200">
              <a:latin typeface="Calibri"/>
              <a:cs typeface="Calibri"/>
            </a:endParaRPr>
          </a:p>
          <a:p>
            <a:pPr marL="205104" marR="6349365">
              <a:lnSpc>
                <a:spcPct val="116500"/>
              </a:lnSpc>
            </a:pPr>
            <a:r>
              <a:rPr sz="2200" spc="90" dirty="0">
                <a:solidFill>
                  <a:srgbClr val="251D20"/>
                </a:solidFill>
                <a:latin typeface="Calibri"/>
                <a:cs typeface="Calibri"/>
              </a:rPr>
              <a:t>о </a:t>
            </a:r>
            <a:r>
              <a:rPr sz="2200" spc="155" dirty="0">
                <a:solidFill>
                  <a:srgbClr val="251D20"/>
                </a:solidFill>
                <a:latin typeface="Calibri"/>
                <a:cs typeface="Calibri"/>
              </a:rPr>
              <a:t>следующей </a:t>
            </a:r>
            <a:r>
              <a:rPr sz="2200" spc="150" dirty="0">
                <a:solidFill>
                  <a:srgbClr val="251D20"/>
                </a:solidFill>
                <a:latin typeface="Calibri"/>
                <a:cs typeface="Calibri"/>
              </a:rPr>
              <a:t>ступени </a:t>
            </a:r>
            <a:r>
              <a:rPr sz="2200" spc="135" dirty="0">
                <a:solidFill>
                  <a:srgbClr val="251D20"/>
                </a:solidFill>
                <a:latin typeface="Calibri"/>
                <a:cs typeface="Calibri"/>
              </a:rPr>
              <a:t>образования, улучшение </a:t>
            </a:r>
            <a:r>
              <a:rPr sz="2200" spc="170" dirty="0">
                <a:solidFill>
                  <a:srgbClr val="251D20"/>
                </a:solidFill>
                <a:latin typeface="Calibri"/>
                <a:cs typeface="Calibri"/>
              </a:rPr>
              <a:t>образовательных  </a:t>
            </a:r>
            <a:r>
              <a:rPr sz="2200" spc="155" dirty="0">
                <a:solidFill>
                  <a:srgbClr val="251D20"/>
                </a:solidFill>
                <a:latin typeface="Calibri"/>
                <a:cs typeface="Calibri"/>
              </a:rPr>
              <a:t>результатов, метакомпетенций </a:t>
            </a:r>
            <a:r>
              <a:rPr sz="2200" spc="80" dirty="0">
                <a:solidFill>
                  <a:srgbClr val="251D20"/>
                </a:solidFill>
                <a:latin typeface="Calibri"/>
                <a:cs typeface="Calibri"/>
              </a:rPr>
              <a:t>и </a:t>
            </a:r>
            <a:r>
              <a:rPr sz="2200" spc="135" dirty="0">
                <a:solidFill>
                  <a:srgbClr val="251D20"/>
                </a:solidFill>
                <a:latin typeface="Calibri"/>
                <a:cs typeface="Calibri"/>
              </a:rPr>
              <a:t>мотивации, </a:t>
            </a:r>
            <a:r>
              <a:rPr sz="2200" spc="140" dirty="0">
                <a:solidFill>
                  <a:srgbClr val="251D20"/>
                </a:solidFill>
                <a:latin typeface="Calibri"/>
                <a:cs typeface="Calibri"/>
              </a:rPr>
              <a:t>а </a:t>
            </a:r>
            <a:r>
              <a:rPr sz="2200" spc="180" dirty="0">
                <a:solidFill>
                  <a:srgbClr val="251D20"/>
                </a:solidFill>
                <a:latin typeface="Calibri"/>
                <a:cs typeface="Calibri"/>
              </a:rPr>
              <a:t>также </a:t>
            </a:r>
            <a:r>
              <a:rPr sz="2200" spc="150" dirty="0">
                <a:solidFill>
                  <a:srgbClr val="251D20"/>
                </a:solidFill>
                <a:latin typeface="Calibri"/>
                <a:cs typeface="Calibri"/>
              </a:rPr>
              <a:t>появление  </a:t>
            </a:r>
            <a:r>
              <a:rPr sz="2200" spc="160" dirty="0">
                <a:solidFill>
                  <a:srgbClr val="251D20"/>
                </a:solidFill>
                <a:latin typeface="Calibri"/>
                <a:cs typeface="Calibri"/>
              </a:rPr>
              <a:t>ресурсов для осознанного </a:t>
            </a:r>
            <a:r>
              <a:rPr sz="2200" spc="165" dirty="0">
                <a:solidFill>
                  <a:srgbClr val="251D20"/>
                </a:solidFill>
                <a:latin typeface="Calibri"/>
                <a:cs typeface="Calibri"/>
              </a:rPr>
              <a:t>выбора </a:t>
            </a:r>
            <a:r>
              <a:rPr sz="2200" spc="110" dirty="0">
                <a:solidFill>
                  <a:srgbClr val="251D20"/>
                </a:solidFill>
                <a:latin typeface="Calibri"/>
                <a:cs typeface="Calibri"/>
              </a:rPr>
              <a:t>будущей </a:t>
            </a:r>
            <a:r>
              <a:rPr sz="2200" spc="140" dirty="0">
                <a:solidFill>
                  <a:srgbClr val="251D20"/>
                </a:solidFill>
                <a:latin typeface="Calibri"/>
                <a:cs typeface="Calibri"/>
              </a:rPr>
              <a:t>личностной,  </a:t>
            </a:r>
            <a:r>
              <a:rPr sz="2200" spc="160" dirty="0">
                <a:solidFill>
                  <a:srgbClr val="251D20"/>
                </a:solidFill>
                <a:latin typeface="Calibri"/>
                <a:cs typeface="Calibri"/>
              </a:rPr>
              <a:t>образовательной </a:t>
            </a:r>
            <a:r>
              <a:rPr sz="2200" spc="80" dirty="0">
                <a:solidFill>
                  <a:srgbClr val="251D20"/>
                </a:solidFill>
                <a:latin typeface="Calibri"/>
                <a:cs typeface="Calibri"/>
              </a:rPr>
              <a:t>и </a:t>
            </a:r>
            <a:r>
              <a:rPr sz="2200" spc="160" dirty="0">
                <a:solidFill>
                  <a:srgbClr val="251D20"/>
                </a:solidFill>
                <a:latin typeface="Calibri"/>
                <a:cs typeface="Calibri"/>
              </a:rPr>
              <a:t>профессиональной </a:t>
            </a:r>
            <a:r>
              <a:rPr sz="2200" spc="155" dirty="0">
                <a:solidFill>
                  <a:srgbClr val="251D20"/>
                </a:solidFill>
                <a:latin typeface="Calibri"/>
                <a:cs typeface="Calibri"/>
              </a:rPr>
              <a:t>траекторий</a:t>
            </a:r>
            <a:r>
              <a:rPr sz="2200" spc="13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2200" spc="165" dirty="0">
                <a:solidFill>
                  <a:srgbClr val="251D20"/>
                </a:solidFill>
                <a:latin typeface="Calibri"/>
                <a:cs typeface="Calibri"/>
              </a:rPr>
              <a:t>развития.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10"/>
              </a:spcBef>
            </a:pPr>
            <a:r>
              <a:rPr sz="3200" b="1" spc="310" dirty="0">
                <a:solidFill>
                  <a:srgbClr val="251D20"/>
                </a:solidFill>
                <a:latin typeface="Trebuchet MS"/>
                <a:cs typeface="Trebuchet MS"/>
              </a:rPr>
              <a:t>РОЛЕВЫЕ</a:t>
            </a:r>
            <a:r>
              <a:rPr sz="3200" b="1" spc="46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3200" b="1" spc="310" dirty="0">
                <a:solidFill>
                  <a:srgbClr val="251D20"/>
                </a:solidFill>
                <a:latin typeface="Trebuchet MS"/>
                <a:cs typeface="Trebuchet MS"/>
              </a:rPr>
              <a:t>МОДЕЛИ</a:t>
            </a:r>
            <a:endParaRPr sz="3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100">
              <a:latin typeface="Times New Roman"/>
              <a:cs typeface="Times New Roman"/>
            </a:endParaRPr>
          </a:p>
          <a:p>
            <a:pPr marL="358775" marR="769620">
              <a:lnSpc>
                <a:spcPct val="116100"/>
              </a:lnSpc>
            </a:pPr>
            <a:r>
              <a:rPr sz="2100" spc="165" dirty="0">
                <a:latin typeface="Calibri"/>
                <a:cs typeface="Calibri"/>
              </a:rPr>
              <a:t>взаимодействие </a:t>
            </a:r>
            <a:r>
              <a:rPr sz="2100" b="1" spc="15" dirty="0">
                <a:latin typeface="Trebuchet MS"/>
                <a:cs typeface="Trebuchet MS"/>
              </a:rPr>
              <a:t>«успевающий </a:t>
            </a:r>
            <a:r>
              <a:rPr sz="2100" b="1" spc="555" dirty="0">
                <a:latin typeface="Trebuchet MS"/>
                <a:cs typeface="Trebuchet MS"/>
              </a:rPr>
              <a:t>– </a:t>
            </a:r>
            <a:r>
              <a:rPr sz="2100" b="1" spc="5" dirty="0">
                <a:latin typeface="Trebuchet MS"/>
                <a:cs typeface="Trebuchet MS"/>
              </a:rPr>
              <a:t>неуспевающий»</a:t>
            </a:r>
            <a:r>
              <a:rPr sz="2100" spc="5" dirty="0">
                <a:latin typeface="Calibri"/>
                <a:cs typeface="Calibri"/>
              </a:rPr>
              <a:t>, </a:t>
            </a:r>
            <a:r>
              <a:rPr sz="2100" spc="175" dirty="0">
                <a:latin typeface="Calibri"/>
                <a:cs typeface="Calibri"/>
              </a:rPr>
              <a:t>классический </a:t>
            </a:r>
            <a:r>
              <a:rPr sz="2100" spc="160" dirty="0">
                <a:latin typeface="Calibri"/>
                <a:cs typeface="Calibri"/>
              </a:rPr>
              <a:t>вариант </a:t>
            </a:r>
            <a:r>
              <a:rPr sz="2100" spc="140" dirty="0">
                <a:latin typeface="Calibri"/>
                <a:cs typeface="Calibri"/>
              </a:rPr>
              <a:t>поддержки </a:t>
            </a:r>
            <a:r>
              <a:rPr sz="2100" spc="155" dirty="0">
                <a:latin typeface="Calibri"/>
                <a:cs typeface="Calibri"/>
              </a:rPr>
              <a:t>для </a:t>
            </a:r>
            <a:r>
              <a:rPr sz="2100" spc="140" dirty="0">
                <a:latin typeface="Calibri"/>
                <a:cs typeface="Calibri"/>
              </a:rPr>
              <a:t>улучшения  </a:t>
            </a:r>
            <a:r>
              <a:rPr sz="2100" spc="165" dirty="0">
                <a:latin typeface="Calibri"/>
                <a:cs typeface="Calibri"/>
              </a:rPr>
              <a:t>образовательных </a:t>
            </a:r>
            <a:r>
              <a:rPr sz="2100" spc="170" dirty="0">
                <a:latin typeface="Calibri"/>
                <a:cs typeface="Calibri"/>
              </a:rPr>
              <a:t>результатов </a:t>
            </a:r>
            <a:r>
              <a:rPr sz="2100" spc="75" dirty="0">
                <a:latin typeface="Calibri"/>
                <a:cs typeface="Calibri"/>
              </a:rPr>
              <a:t>и </a:t>
            </a:r>
            <a:r>
              <a:rPr sz="2100" spc="130" dirty="0">
                <a:latin typeface="Calibri"/>
                <a:cs typeface="Calibri"/>
              </a:rPr>
              <a:t>приобретения </a:t>
            </a:r>
            <a:r>
              <a:rPr sz="2100" spc="190" dirty="0">
                <a:latin typeface="Calibri"/>
                <a:cs typeface="Calibri"/>
              </a:rPr>
              <a:t>навыков </a:t>
            </a:r>
            <a:r>
              <a:rPr sz="2100" spc="155" dirty="0">
                <a:latin typeface="Calibri"/>
                <a:cs typeface="Calibri"/>
              </a:rPr>
              <a:t>самоорганизации </a:t>
            </a:r>
            <a:r>
              <a:rPr sz="2100" spc="75" dirty="0">
                <a:latin typeface="Calibri"/>
                <a:cs typeface="Calibri"/>
              </a:rPr>
              <a:t>и </a:t>
            </a:r>
            <a:r>
              <a:rPr sz="2100" spc="145" dirty="0">
                <a:latin typeface="Calibri"/>
                <a:cs typeface="Calibri"/>
              </a:rPr>
              <a:t>самодисциплины;  </a:t>
            </a:r>
            <a:r>
              <a:rPr sz="2100" spc="165" dirty="0">
                <a:latin typeface="Calibri"/>
                <a:cs typeface="Calibri"/>
              </a:rPr>
              <a:t>взаимодействие </a:t>
            </a:r>
            <a:r>
              <a:rPr sz="2100" b="1" spc="-40" dirty="0">
                <a:latin typeface="Trebuchet MS"/>
                <a:cs typeface="Trebuchet MS"/>
              </a:rPr>
              <a:t>«лидер </a:t>
            </a:r>
            <a:r>
              <a:rPr sz="2100" b="1" spc="555" dirty="0">
                <a:latin typeface="Trebuchet MS"/>
                <a:cs typeface="Trebuchet MS"/>
              </a:rPr>
              <a:t>– </a:t>
            </a:r>
            <a:r>
              <a:rPr sz="2100" b="1" spc="10" dirty="0">
                <a:latin typeface="Trebuchet MS"/>
                <a:cs typeface="Trebuchet MS"/>
              </a:rPr>
              <a:t>равнодушный»</a:t>
            </a:r>
            <a:r>
              <a:rPr sz="2100" spc="10" dirty="0">
                <a:latin typeface="Calibri"/>
                <a:cs typeface="Calibri"/>
              </a:rPr>
              <a:t>, </a:t>
            </a:r>
            <a:r>
              <a:rPr sz="2100" spc="160" dirty="0">
                <a:latin typeface="Calibri"/>
                <a:cs typeface="Calibri"/>
              </a:rPr>
              <a:t>психоэмоциональная </a:t>
            </a:r>
            <a:r>
              <a:rPr sz="2100" spc="75" dirty="0">
                <a:latin typeface="Calibri"/>
                <a:cs typeface="Calibri"/>
              </a:rPr>
              <a:t>и </a:t>
            </a:r>
            <a:r>
              <a:rPr sz="2100" spc="155" dirty="0">
                <a:latin typeface="Calibri"/>
                <a:cs typeface="Calibri"/>
              </a:rPr>
              <a:t>ценностная </a:t>
            </a:r>
            <a:r>
              <a:rPr sz="2100" spc="145" dirty="0">
                <a:latin typeface="Calibri"/>
                <a:cs typeface="Calibri"/>
              </a:rPr>
              <a:t>поддержка </a:t>
            </a:r>
            <a:r>
              <a:rPr sz="2100" spc="210" dirty="0">
                <a:latin typeface="Calibri"/>
                <a:cs typeface="Calibri"/>
              </a:rPr>
              <a:t>с </a:t>
            </a:r>
            <a:r>
              <a:rPr sz="2100" spc="160" dirty="0">
                <a:latin typeface="Calibri"/>
                <a:cs typeface="Calibri"/>
              </a:rPr>
              <a:t>развитием  </a:t>
            </a:r>
            <a:r>
              <a:rPr sz="2100" spc="150" dirty="0">
                <a:latin typeface="Calibri"/>
                <a:cs typeface="Calibri"/>
              </a:rPr>
              <a:t>коммуникативных, </a:t>
            </a:r>
            <a:r>
              <a:rPr sz="2100" spc="145" dirty="0">
                <a:latin typeface="Calibri"/>
                <a:cs typeface="Calibri"/>
              </a:rPr>
              <a:t>творческих, </a:t>
            </a:r>
            <a:r>
              <a:rPr sz="2100" spc="150" dirty="0">
                <a:latin typeface="Calibri"/>
                <a:cs typeface="Calibri"/>
              </a:rPr>
              <a:t>лидерских </a:t>
            </a:r>
            <a:r>
              <a:rPr sz="2100" spc="155" dirty="0">
                <a:latin typeface="Calibri"/>
                <a:cs typeface="Calibri"/>
              </a:rPr>
              <a:t>навыков, </a:t>
            </a:r>
            <a:r>
              <a:rPr sz="2100" spc="165" dirty="0">
                <a:latin typeface="Calibri"/>
                <a:cs typeface="Calibri"/>
              </a:rPr>
              <a:t>мотивация </a:t>
            </a:r>
            <a:r>
              <a:rPr sz="2100" spc="130" dirty="0">
                <a:latin typeface="Calibri"/>
                <a:cs typeface="Calibri"/>
              </a:rPr>
              <a:t>на </a:t>
            </a:r>
            <a:r>
              <a:rPr sz="2100" spc="145" dirty="0">
                <a:latin typeface="Calibri"/>
                <a:cs typeface="Calibri"/>
              </a:rPr>
              <a:t>саморазвитие, </a:t>
            </a:r>
            <a:r>
              <a:rPr sz="2100" spc="140" dirty="0">
                <a:latin typeface="Calibri"/>
                <a:cs typeface="Calibri"/>
              </a:rPr>
              <a:t>образование </a:t>
            </a:r>
            <a:r>
              <a:rPr sz="2100" spc="75" dirty="0">
                <a:latin typeface="Calibri"/>
                <a:cs typeface="Calibri"/>
              </a:rPr>
              <a:t>и </a:t>
            </a:r>
            <a:r>
              <a:rPr sz="2100" spc="160" dirty="0">
                <a:latin typeface="Calibri"/>
                <a:cs typeface="Calibri"/>
              </a:rPr>
              <a:t>осознанный  </a:t>
            </a:r>
            <a:r>
              <a:rPr sz="2100" spc="155" dirty="0">
                <a:latin typeface="Calibri"/>
                <a:cs typeface="Calibri"/>
              </a:rPr>
              <a:t>выбор </a:t>
            </a:r>
            <a:r>
              <a:rPr sz="2100" spc="130" dirty="0">
                <a:latin typeface="Calibri"/>
                <a:cs typeface="Calibri"/>
              </a:rPr>
              <a:t>траектории, </a:t>
            </a:r>
            <a:r>
              <a:rPr sz="2100" spc="160" dirty="0">
                <a:latin typeface="Calibri"/>
                <a:cs typeface="Calibri"/>
              </a:rPr>
              <a:t>включение </a:t>
            </a:r>
            <a:r>
              <a:rPr sz="2100" spc="190" dirty="0">
                <a:latin typeface="Calibri"/>
                <a:cs typeface="Calibri"/>
              </a:rPr>
              <a:t>в </a:t>
            </a:r>
            <a:r>
              <a:rPr sz="2100" spc="155" dirty="0">
                <a:latin typeface="Calibri"/>
                <a:cs typeface="Calibri"/>
              </a:rPr>
              <a:t>школьное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145" dirty="0">
                <a:latin typeface="Calibri"/>
                <a:cs typeface="Calibri"/>
              </a:rPr>
              <a:t>сообщество;</a:t>
            </a:r>
            <a:endParaRPr sz="2100">
              <a:latin typeface="Calibri"/>
              <a:cs typeface="Calibri"/>
            </a:endParaRPr>
          </a:p>
          <a:p>
            <a:pPr marL="358775" marR="5080">
              <a:lnSpc>
                <a:spcPct val="116100"/>
              </a:lnSpc>
            </a:pPr>
            <a:r>
              <a:rPr sz="2100" spc="165" dirty="0">
                <a:latin typeface="Calibri"/>
                <a:cs typeface="Calibri"/>
              </a:rPr>
              <a:t>взаимодействие </a:t>
            </a:r>
            <a:r>
              <a:rPr sz="2100" b="1" spc="15" dirty="0">
                <a:latin typeface="Trebuchet MS"/>
                <a:cs typeface="Trebuchet MS"/>
              </a:rPr>
              <a:t>«равный </a:t>
            </a:r>
            <a:r>
              <a:rPr sz="2100" b="1" spc="555" dirty="0">
                <a:latin typeface="Trebuchet MS"/>
                <a:cs typeface="Trebuchet MS"/>
              </a:rPr>
              <a:t>–</a:t>
            </a:r>
            <a:r>
              <a:rPr sz="2100" b="1" spc="-5" dirty="0">
                <a:latin typeface="Trebuchet MS"/>
                <a:cs typeface="Trebuchet MS"/>
              </a:rPr>
              <a:t> </a:t>
            </a:r>
            <a:r>
              <a:rPr sz="2100" b="1" spc="-25" dirty="0">
                <a:latin typeface="Trebuchet MS"/>
                <a:cs typeface="Trebuchet MS"/>
              </a:rPr>
              <a:t>другому»</a:t>
            </a:r>
            <a:r>
              <a:rPr sz="2100" spc="-25" dirty="0">
                <a:latin typeface="Calibri"/>
                <a:cs typeface="Calibri"/>
              </a:rPr>
              <a:t>, </a:t>
            </a:r>
            <a:r>
              <a:rPr sz="2100" spc="190" dirty="0">
                <a:latin typeface="Calibri"/>
                <a:cs typeface="Calibri"/>
              </a:rPr>
              <a:t>в </a:t>
            </a:r>
            <a:r>
              <a:rPr sz="2100" spc="160" dirty="0">
                <a:latin typeface="Calibri"/>
                <a:cs typeface="Calibri"/>
              </a:rPr>
              <a:t>рамках </a:t>
            </a:r>
            <a:r>
              <a:rPr sz="2100" spc="150" dirty="0">
                <a:latin typeface="Calibri"/>
                <a:cs typeface="Calibri"/>
              </a:rPr>
              <a:t>которого происходит </a:t>
            </a:r>
            <a:r>
              <a:rPr sz="2100" spc="114" dirty="0">
                <a:latin typeface="Calibri"/>
                <a:cs typeface="Calibri"/>
              </a:rPr>
              <a:t>обмен </a:t>
            </a:r>
            <a:r>
              <a:rPr sz="2100" spc="150" dirty="0">
                <a:latin typeface="Calibri"/>
                <a:cs typeface="Calibri"/>
              </a:rPr>
              <a:t>навыками, </a:t>
            </a:r>
            <a:r>
              <a:rPr sz="2100" spc="105" dirty="0">
                <a:latin typeface="Calibri"/>
                <a:cs typeface="Calibri"/>
              </a:rPr>
              <a:t>например, </a:t>
            </a:r>
            <a:r>
              <a:rPr sz="2100" spc="155" dirty="0">
                <a:latin typeface="Calibri"/>
                <a:cs typeface="Calibri"/>
              </a:rPr>
              <a:t>когда </a:t>
            </a:r>
            <a:r>
              <a:rPr sz="2100" spc="175" dirty="0">
                <a:latin typeface="Calibri"/>
                <a:cs typeface="Calibri"/>
              </a:rPr>
              <a:t>наставник  </a:t>
            </a:r>
            <a:r>
              <a:rPr sz="2100" spc="145" dirty="0">
                <a:latin typeface="Calibri"/>
                <a:cs typeface="Calibri"/>
              </a:rPr>
              <a:t>обладает </a:t>
            </a:r>
            <a:r>
              <a:rPr sz="2100" spc="160" dirty="0">
                <a:latin typeface="Calibri"/>
                <a:cs typeface="Calibri"/>
              </a:rPr>
              <a:t>критическим </a:t>
            </a:r>
            <a:r>
              <a:rPr sz="2100" spc="135" dirty="0">
                <a:latin typeface="Calibri"/>
                <a:cs typeface="Calibri"/>
              </a:rPr>
              <a:t>мышлением, а </a:t>
            </a:r>
            <a:r>
              <a:rPr sz="2100" spc="180" dirty="0">
                <a:latin typeface="Calibri"/>
                <a:cs typeface="Calibri"/>
              </a:rPr>
              <a:t>наставляемый </a:t>
            </a:r>
            <a:r>
              <a:rPr sz="2100" spc="330" dirty="0">
                <a:latin typeface="Calibri"/>
                <a:cs typeface="Calibri"/>
              </a:rPr>
              <a:t>– </a:t>
            </a:r>
            <a:r>
              <a:rPr sz="2100" spc="145" dirty="0">
                <a:latin typeface="Calibri"/>
                <a:cs typeface="Calibri"/>
              </a:rPr>
              <a:t>креативным; </a:t>
            </a:r>
            <a:r>
              <a:rPr sz="2100" spc="170" dirty="0">
                <a:latin typeface="Calibri"/>
                <a:cs typeface="Calibri"/>
              </a:rPr>
              <a:t>взаимная </a:t>
            </a:r>
            <a:r>
              <a:rPr sz="2100" spc="120" dirty="0">
                <a:latin typeface="Calibri"/>
                <a:cs typeface="Calibri"/>
              </a:rPr>
              <a:t>поддержка, </a:t>
            </a:r>
            <a:r>
              <a:rPr sz="2100" spc="175" dirty="0">
                <a:latin typeface="Calibri"/>
                <a:cs typeface="Calibri"/>
              </a:rPr>
              <a:t>активная </a:t>
            </a:r>
            <a:r>
              <a:rPr sz="2100" spc="145" dirty="0">
                <a:latin typeface="Calibri"/>
                <a:cs typeface="Calibri"/>
              </a:rPr>
              <a:t>внеурочная  </a:t>
            </a:r>
            <a:r>
              <a:rPr sz="2100" spc="150" dirty="0">
                <a:latin typeface="Calibri"/>
                <a:cs typeface="Calibri"/>
              </a:rPr>
              <a:t>деятельность;</a:t>
            </a:r>
            <a:endParaRPr sz="2100">
              <a:latin typeface="Calibri"/>
              <a:cs typeface="Calibri"/>
            </a:endParaRPr>
          </a:p>
          <a:p>
            <a:pPr marL="358775">
              <a:lnSpc>
                <a:spcPct val="100000"/>
              </a:lnSpc>
              <a:spcBef>
                <a:spcPts val="405"/>
              </a:spcBef>
            </a:pPr>
            <a:r>
              <a:rPr sz="2100" spc="165" dirty="0">
                <a:latin typeface="Calibri"/>
                <a:cs typeface="Calibri"/>
              </a:rPr>
              <a:t>взаимодействие </a:t>
            </a:r>
            <a:r>
              <a:rPr sz="2100" b="1" dirty="0">
                <a:latin typeface="Trebuchet MS"/>
                <a:cs typeface="Trebuchet MS"/>
              </a:rPr>
              <a:t>«куратор </a:t>
            </a:r>
            <a:r>
              <a:rPr sz="2100" b="1" spc="555" dirty="0">
                <a:latin typeface="Trebuchet MS"/>
                <a:cs typeface="Trebuchet MS"/>
              </a:rPr>
              <a:t>–</a:t>
            </a:r>
            <a:r>
              <a:rPr sz="2100" b="1" spc="-100" dirty="0">
                <a:latin typeface="Trebuchet MS"/>
                <a:cs typeface="Trebuchet MS"/>
              </a:rPr>
              <a:t> </a:t>
            </a:r>
            <a:r>
              <a:rPr sz="2100" b="1" spc="40" dirty="0">
                <a:latin typeface="Trebuchet MS"/>
                <a:cs typeface="Trebuchet MS"/>
              </a:rPr>
              <a:t>автор </a:t>
            </a:r>
            <a:r>
              <a:rPr sz="2100" b="1" spc="-10" dirty="0">
                <a:latin typeface="Trebuchet MS"/>
                <a:cs typeface="Trebuchet MS"/>
              </a:rPr>
              <a:t>проекта»</a:t>
            </a:r>
            <a:r>
              <a:rPr sz="2100" spc="-10" dirty="0">
                <a:latin typeface="Calibri"/>
                <a:cs typeface="Calibri"/>
              </a:rPr>
              <a:t>, </a:t>
            </a:r>
            <a:r>
              <a:rPr sz="2100" spc="180" dirty="0">
                <a:latin typeface="Calibri"/>
                <a:cs typeface="Calibri"/>
              </a:rPr>
              <a:t>совместная </a:t>
            </a:r>
            <a:r>
              <a:rPr sz="2100" spc="145" dirty="0">
                <a:latin typeface="Calibri"/>
                <a:cs typeface="Calibri"/>
              </a:rPr>
              <a:t>работа </a:t>
            </a:r>
            <a:r>
              <a:rPr sz="2100" spc="130" dirty="0">
                <a:latin typeface="Calibri"/>
                <a:cs typeface="Calibri"/>
              </a:rPr>
              <a:t>над </a:t>
            </a:r>
            <a:r>
              <a:rPr sz="2100" spc="150" dirty="0">
                <a:latin typeface="Calibri"/>
                <a:cs typeface="Calibri"/>
              </a:rPr>
              <a:t>проектом </a:t>
            </a:r>
            <a:r>
              <a:rPr sz="2100" spc="145" dirty="0">
                <a:latin typeface="Calibri"/>
                <a:cs typeface="Calibri"/>
              </a:rPr>
              <a:t>(творческим, </a:t>
            </a:r>
            <a:r>
              <a:rPr sz="2100" spc="150" dirty="0">
                <a:latin typeface="Calibri"/>
                <a:cs typeface="Calibri"/>
              </a:rPr>
              <a:t>образовательным,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46104" y="8985691"/>
            <a:ext cx="14088744" cy="76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</a:pPr>
            <a:r>
              <a:rPr sz="2100" spc="140" dirty="0">
                <a:latin typeface="Calibri"/>
                <a:cs typeface="Calibri"/>
              </a:rPr>
              <a:t>предпринимательским), </a:t>
            </a:r>
            <a:r>
              <a:rPr sz="2100" spc="114" dirty="0">
                <a:latin typeface="Calibri"/>
                <a:cs typeface="Calibri"/>
              </a:rPr>
              <a:t>при </a:t>
            </a:r>
            <a:r>
              <a:rPr sz="2100" spc="145" dirty="0">
                <a:latin typeface="Calibri"/>
                <a:cs typeface="Calibri"/>
              </a:rPr>
              <a:t>которой </a:t>
            </a:r>
            <a:r>
              <a:rPr sz="2100" spc="175" dirty="0">
                <a:latin typeface="Calibri"/>
                <a:cs typeface="Calibri"/>
              </a:rPr>
              <a:t>наставник выполняет </a:t>
            </a:r>
            <a:r>
              <a:rPr sz="2100" spc="145" dirty="0">
                <a:latin typeface="Calibri"/>
                <a:cs typeface="Calibri"/>
              </a:rPr>
              <a:t>роль куратора </a:t>
            </a:r>
            <a:r>
              <a:rPr sz="2100" spc="75" dirty="0">
                <a:latin typeface="Calibri"/>
                <a:cs typeface="Calibri"/>
              </a:rPr>
              <a:t>и </a:t>
            </a:r>
            <a:r>
              <a:rPr sz="2100" spc="150" dirty="0">
                <a:latin typeface="Calibri"/>
                <a:cs typeface="Calibri"/>
              </a:rPr>
              <a:t>тьютора, </a:t>
            </a:r>
            <a:r>
              <a:rPr sz="2100" spc="135" dirty="0">
                <a:latin typeface="Calibri"/>
                <a:cs typeface="Calibri"/>
              </a:rPr>
              <a:t>а </a:t>
            </a:r>
            <a:r>
              <a:rPr sz="2100" spc="180" dirty="0">
                <a:latin typeface="Calibri"/>
                <a:cs typeface="Calibri"/>
              </a:rPr>
              <a:t>наставляемый </a:t>
            </a:r>
            <a:r>
              <a:rPr sz="2100" spc="330" dirty="0">
                <a:latin typeface="Calibri"/>
                <a:cs typeface="Calibri"/>
              </a:rPr>
              <a:t>–</a:t>
            </a:r>
            <a:r>
              <a:rPr sz="2100" spc="50" dirty="0">
                <a:latin typeface="Calibri"/>
                <a:cs typeface="Calibri"/>
              </a:rPr>
              <a:t> </a:t>
            </a:r>
            <a:r>
              <a:rPr sz="2100" spc="130" dirty="0">
                <a:latin typeface="Calibri"/>
                <a:cs typeface="Calibri"/>
              </a:rPr>
              <a:t>на  </a:t>
            </a:r>
            <a:r>
              <a:rPr sz="2100" spc="150" dirty="0">
                <a:latin typeface="Calibri"/>
                <a:cs typeface="Calibri"/>
              </a:rPr>
              <a:t>конкретном </a:t>
            </a:r>
            <a:r>
              <a:rPr sz="2100" spc="120" dirty="0">
                <a:latin typeface="Calibri"/>
                <a:cs typeface="Calibri"/>
              </a:rPr>
              <a:t>примере </a:t>
            </a:r>
            <a:r>
              <a:rPr sz="2100" spc="170" dirty="0">
                <a:latin typeface="Calibri"/>
                <a:cs typeface="Calibri"/>
              </a:rPr>
              <a:t>учится </a:t>
            </a:r>
            <a:r>
              <a:rPr sz="2100" spc="180" dirty="0">
                <a:latin typeface="Calibri"/>
                <a:cs typeface="Calibri"/>
              </a:rPr>
              <a:t>реализовывать </a:t>
            </a:r>
            <a:r>
              <a:rPr sz="2100" spc="170" dirty="0">
                <a:latin typeface="Calibri"/>
                <a:cs typeface="Calibri"/>
              </a:rPr>
              <a:t>свой </a:t>
            </a:r>
            <a:r>
              <a:rPr sz="2100" spc="125" dirty="0">
                <a:latin typeface="Calibri"/>
                <a:cs typeface="Calibri"/>
              </a:rPr>
              <a:t>потенциал, </a:t>
            </a:r>
            <a:r>
              <a:rPr sz="2100" spc="155" dirty="0">
                <a:latin typeface="Calibri"/>
                <a:cs typeface="Calibri"/>
              </a:rPr>
              <a:t>улучшая </a:t>
            </a:r>
            <a:r>
              <a:rPr sz="2100" spc="75" dirty="0">
                <a:latin typeface="Calibri"/>
                <a:cs typeface="Calibri"/>
              </a:rPr>
              <a:t>и </a:t>
            </a:r>
            <a:r>
              <a:rPr sz="2100" spc="170" dirty="0">
                <a:latin typeface="Calibri"/>
                <a:cs typeface="Calibri"/>
              </a:rPr>
              <a:t>совершенствуя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160" dirty="0">
                <a:latin typeface="Calibri"/>
                <a:cs typeface="Calibri"/>
              </a:rPr>
              <a:t>навыки.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917601" y="9210702"/>
            <a:ext cx="5905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latin typeface="Arial"/>
                <a:cs typeface="Arial"/>
              </a:rPr>
              <a:t>1</a:t>
            </a:r>
            <a:r>
              <a:rPr sz="4000" dirty="0">
                <a:latin typeface="Arial"/>
                <a:cs typeface="Arial"/>
              </a:rPr>
              <a:t>6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9483" y="376259"/>
            <a:ext cx="960120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175" dirty="0">
                <a:solidFill>
                  <a:srgbClr val="251D20"/>
                </a:solidFill>
                <a:latin typeface="Trebuchet MS"/>
                <a:cs typeface="Trebuchet MS"/>
              </a:rPr>
              <a:t>РАБОТОДАТЕЛЬ-УЧЕНИК</a:t>
            </a:r>
            <a:endParaRPr sz="60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8700" y="0"/>
            <a:ext cx="228600" cy="3121660"/>
          </a:xfrm>
          <a:custGeom>
            <a:avLst/>
            <a:gdLst/>
            <a:ahLst/>
            <a:cxnLst/>
            <a:rect l="l" t="t" r="r" b="b"/>
            <a:pathLst>
              <a:path w="228600" h="3121660">
                <a:moveTo>
                  <a:pt x="0" y="3121270"/>
                </a:moveTo>
                <a:lnTo>
                  <a:pt x="0" y="0"/>
                </a:lnTo>
                <a:lnTo>
                  <a:pt x="228599" y="0"/>
                </a:lnTo>
                <a:lnTo>
                  <a:pt x="228599" y="3121270"/>
                </a:lnTo>
                <a:lnTo>
                  <a:pt x="0" y="3121270"/>
                </a:lnTo>
                <a:close/>
              </a:path>
            </a:pathLst>
          </a:custGeom>
          <a:solidFill>
            <a:srgbClr val="251D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31599" y="4187547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731599" y="2740931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41298" y="0"/>
            <a:ext cx="5857874" cy="4943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259300" y="6214437"/>
            <a:ext cx="1028700" cy="1276350"/>
          </a:xfrm>
          <a:custGeom>
            <a:avLst/>
            <a:gdLst/>
            <a:ahLst/>
            <a:cxnLst/>
            <a:rect l="l" t="t" r="r" b="b"/>
            <a:pathLst>
              <a:path w="1028700" h="1276350">
                <a:moveTo>
                  <a:pt x="1028699" y="1276349"/>
                </a:moveTo>
                <a:lnTo>
                  <a:pt x="0" y="1276349"/>
                </a:lnTo>
                <a:lnTo>
                  <a:pt x="0" y="0"/>
                </a:lnTo>
                <a:lnTo>
                  <a:pt x="1028699" y="0"/>
                </a:lnTo>
                <a:lnTo>
                  <a:pt x="1028699" y="1276349"/>
                </a:lnTo>
                <a:close/>
              </a:path>
            </a:pathLst>
          </a:custGeom>
          <a:solidFill>
            <a:srgbClr val="251D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699483" y="1733857"/>
            <a:ext cx="9152890" cy="3690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290" dirty="0">
                <a:solidFill>
                  <a:srgbClr val="251D20"/>
                </a:solidFill>
                <a:latin typeface="Trebuchet MS"/>
                <a:cs typeface="Trebuchet MS"/>
              </a:rPr>
              <a:t>ЦЕЛИ</a:t>
            </a:r>
            <a:endParaRPr sz="3200">
              <a:latin typeface="Trebuchet MS"/>
              <a:cs typeface="Trebuchet MS"/>
            </a:endParaRPr>
          </a:p>
          <a:p>
            <a:pPr marL="12700" marR="5080">
              <a:lnSpc>
                <a:spcPct val="116500"/>
              </a:lnSpc>
              <a:spcBef>
                <a:spcPts val="2915"/>
              </a:spcBef>
            </a:pPr>
            <a:r>
              <a:rPr sz="2200" spc="165" dirty="0">
                <a:solidFill>
                  <a:srgbClr val="251D20"/>
                </a:solidFill>
                <a:latin typeface="Calibri"/>
                <a:cs typeface="Calibri"/>
              </a:rPr>
              <a:t>Успешное </a:t>
            </a:r>
            <a:r>
              <a:rPr sz="2200" spc="150" dirty="0">
                <a:solidFill>
                  <a:srgbClr val="251D20"/>
                </a:solidFill>
                <a:latin typeface="Calibri"/>
                <a:cs typeface="Calibri"/>
              </a:rPr>
              <a:t>формирование </a:t>
            </a:r>
            <a:r>
              <a:rPr sz="2200" spc="45" dirty="0">
                <a:solidFill>
                  <a:srgbClr val="251D20"/>
                </a:solidFill>
                <a:latin typeface="Calibri"/>
                <a:cs typeface="Calibri"/>
              </a:rPr>
              <a:t>у </a:t>
            </a:r>
            <a:r>
              <a:rPr sz="2200" spc="145" dirty="0">
                <a:solidFill>
                  <a:srgbClr val="251D20"/>
                </a:solidFill>
                <a:latin typeface="Calibri"/>
                <a:cs typeface="Calibri"/>
              </a:rPr>
              <a:t>учеников </a:t>
            </a:r>
            <a:r>
              <a:rPr sz="2200" spc="135" dirty="0">
                <a:solidFill>
                  <a:srgbClr val="251D20"/>
                </a:solidFill>
                <a:latin typeface="Calibri"/>
                <a:cs typeface="Calibri"/>
              </a:rPr>
              <a:t>средней </a:t>
            </a:r>
            <a:r>
              <a:rPr sz="2200" spc="80" dirty="0">
                <a:solidFill>
                  <a:srgbClr val="251D20"/>
                </a:solidFill>
                <a:latin typeface="Calibri"/>
                <a:cs typeface="Calibri"/>
              </a:rPr>
              <a:t>и </a:t>
            </a:r>
            <a:r>
              <a:rPr sz="2200" spc="170" dirty="0">
                <a:solidFill>
                  <a:srgbClr val="251D20"/>
                </a:solidFill>
                <a:latin typeface="Calibri"/>
                <a:cs typeface="Calibri"/>
              </a:rPr>
              <a:t>старшей </a:t>
            </a:r>
            <a:r>
              <a:rPr sz="2200" spc="195" dirty="0">
                <a:solidFill>
                  <a:srgbClr val="251D20"/>
                </a:solidFill>
                <a:latin typeface="Calibri"/>
                <a:cs typeface="Calibri"/>
              </a:rPr>
              <a:t>школы  </a:t>
            </a:r>
            <a:r>
              <a:rPr sz="2200" spc="160" dirty="0">
                <a:solidFill>
                  <a:srgbClr val="251D20"/>
                </a:solidFill>
                <a:latin typeface="Calibri"/>
                <a:cs typeface="Calibri"/>
              </a:rPr>
              <a:t>осознанного </a:t>
            </a:r>
            <a:r>
              <a:rPr sz="2200" spc="145" dirty="0">
                <a:solidFill>
                  <a:srgbClr val="251D20"/>
                </a:solidFill>
                <a:latin typeface="Calibri"/>
                <a:cs typeface="Calibri"/>
              </a:rPr>
              <a:t>подхода </a:t>
            </a:r>
            <a:r>
              <a:rPr sz="2200" spc="165" dirty="0">
                <a:solidFill>
                  <a:srgbClr val="251D20"/>
                </a:solidFill>
                <a:latin typeface="Calibri"/>
                <a:cs typeface="Calibri"/>
              </a:rPr>
              <a:t>к </a:t>
            </a:r>
            <a:r>
              <a:rPr sz="2200" spc="145" dirty="0">
                <a:solidFill>
                  <a:srgbClr val="251D20"/>
                </a:solidFill>
                <a:latin typeface="Calibri"/>
                <a:cs typeface="Calibri"/>
              </a:rPr>
              <a:t>реализации </a:t>
            </a:r>
            <a:r>
              <a:rPr sz="2200" spc="165" dirty="0">
                <a:solidFill>
                  <a:srgbClr val="251D20"/>
                </a:solidFill>
                <a:latin typeface="Calibri"/>
                <a:cs typeface="Calibri"/>
              </a:rPr>
              <a:t>личностного </a:t>
            </a:r>
            <a:r>
              <a:rPr sz="2200" spc="135" dirty="0">
                <a:solidFill>
                  <a:srgbClr val="251D20"/>
                </a:solidFill>
                <a:latin typeface="Calibri"/>
                <a:cs typeface="Calibri"/>
              </a:rPr>
              <a:t>потенциала, </a:t>
            </a:r>
            <a:r>
              <a:rPr sz="2200" spc="175" dirty="0">
                <a:solidFill>
                  <a:srgbClr val="251D20"/>
                </a:solidFill>
                <a:latin typeface="Calibri"/>
                <a:cs typeface="Calibri"/>
              </a:rPr>
              <a:t>рост  </a:t>
            </a:r>
            <a:r>
              <a:rPr sz="2200" spc="180" dirty="0">
                <a:solidFill>
                  <a:srgbClr val="251D20"/>
                </a:solidFill>
                <a:latin typeface="Calibri"/>
                <a:cs typeface="Calibri"/>
              </a:rPr>
              <a:t>числа </a:t>
            </a:r>
            <a:r>
              <a:rPr sz="2200" spc="155" dirty="0">
                <a:solidFill>
                  <a:srgbClr val="251D20"/>
                </a:solidFill>
                <a:latin typeface="Calibri"/>
                <a:cs typeface="Calibri"/>
              </a:rPr>
              <a:t>заинтересованной </a:t>
            </a:r>
            <a:r>
              <a:rPr sz="2200" spc="200" dirty="0">
                <a:solidFill>
                  <a:srgbClr val="251D20"/>
                </a:solidFill>
                <a:latin typeface="Calibri"/>
                <a:cs typeface="Calibri"/>
              </a:rPr>
              <a:t>в </a:t>
            </a:r>
            <a:r>
              <a:rPr sz="2200" spc="165" dirty="0">
                <a:solidFill>
                  <a:srgbClr val="251D20"/>
                </a:solidFill>
                <a:latin typeface="Calibri"/>
                <a:cs typeface="Calibri"/>
              </a:rPr>
              <a:t>развитии </a:t>
            </a:r>
            <a:r>
              <a:rPr sz="2200" spc="180" dirty="0">
                <a:solidFill>
                  <a:srgbClr val="251D20"/>
                </a:solidFill>
                <a:latin typeface="Calibri"/>
                <a:cs typeface="Calibri"/>
              </a:rPr>
              <a:t>собственных</a:t>
            </a:r>
            <a:r>
              <a:rPr sz="220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2200" spc="185" dirty="0">
                <a:solidFill>
                  <a:srgbClr val="251D20"/>
                </a:solidFill>
                <a:latin typeface="Calibri"/>
                <a:cs typeface="Calibri"/>
              </a:rPr>
              <a:t>талантов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2200" spc="80" dirty="0">
                <a:solidFill>
                  <a:srgbClr val="251D20"/>
                </a:solidFill>
                <a:latin typeface="Calibri"/>
                <a:cs typeface="Calibri"/>
              </a:rPr>
              <a:t>и </a:t>
            </a:r>
            <a:r>
              <a:rPr sz="2200" spc="195" dirty="0">
                <a:solidFill>
                  <a:srgbClr val="251D20"/>
                </a:solidFill>
                <a:latin typeface="Calibri"/>
                <a:cs typeface="Calibri"/>
              </a:rPr>
              <a:t>навыков</a:t>
            </a:r>
            <a:r>
              <a:rPr sz="2200" spc="185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2200" spc="135" dirty="0">
                <a:solidFill>
                  <a:srgbClr val="251D20"/>
                </a:solidFill>
                <a:latin typeface="Calibri"/>
                <a:cs typeface="Calibri"/>
              </a:rPr>
              <a:t>молодежи.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b="1" spc="310" dirty="0">
                <a:solidFill>
                  <a:srgbClr val="251D20"/>
                </a:solidFill>
                <a:latin typeface="Trebuchet MS"/>
                <a:cs typeface="Trebuchet MS"/>
              </a:rPr>
              <a:t>РОЛЕВЫЕ</a:t>
            </a:r>
            <a:r>
              <a:rPr sz="3200" b="1" spc="46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3200" b="1" spc="310" dirty="0">
                <a:solidFill>
                  <a:srgbClr val="251D20"/>
                </a:solidFill>
                <a:latin typeface="Trebuchet MS"/>
                <a:cs typeface="Trebuchet MS"/>
              </a:rPr>
              <a:t>МОДЕЛИ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55058" y="6080438"/>
            <a:ext cx="85724" cy="85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55058" y="7280588"/>
            <a:ext cx="85724" cy="85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55058" y="8880788"/>
            <a:ext cx="85724" cy="85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079144" y="5849920"/>
            <a:ext cx="15035530" cy="3625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100"/>
              </a:lnSpc>
              <a:spcBef>
                <a:spcPts val="100"/>
              </a:spcBef>
            </a:pPr>
            <a:r>
              <a:rPr sz="2300" spc="180" dirty="0">
                <a:latin typeface="Calibri"/>
                <a:cs typeface="Calibri"/>
              </a:rPr>
              <a:t>взаимодействие </a:t>
            </a:r>
            <a:r>
              <a:rPr sz="2300" b="1" spc="30" dirty="0">
                <a:latin typeface="Trebuchet MS"/>
                <a:cs typeface="Trebuchet MS"/>
              </a:rPr>
              <a:t>«активный </a:t>
            </a:r>
            <a:r>
              <a:rPr sz="2300" b="1" spc="-5" dirty="0">
                <a:latin typeface="Trebuchet MS"/>
                <a:cs typeface="Trebuchet MS"/>
              </a:rPr>
              <a:t>профессионал </a:t>
            </a:r>
            <a:r>
              <a:rPr sz="2300" b="1" spc="605" dirty="0">
                <a:latin typeface="Trebuchet MS"/>
                <a:cs typeface="Trebuchet MS"/>
              </a:rPr>
              <a:t>– </a:t>
            </a:r>
            <a:r>
              <a:rPr sz="2300" b="1" spc="35" dirty="0">
                <a:latin typeface="Trebuchet MS"/>
                <a:cs typeface="Trebuchet MS"/>
              </a:rPr>
              <a:t>равнодушный</a:t>
            </a:r>
            <a:r>
              <a:rPr sz="2300" b="1" spc="-490" dirty="0">
                <a:latin typeface="Trebuchet MS"/>
                <a:cs typeface="Trebuchet MS"/>
              </a:rPr>
              <a:t> </a:t>
            </a:r>
            <a:r>
              <a:rPr sz="2300" b="1" spc="-10" dirty="0">
                <a:latin typeface="Trebuchet MS"/>
                <a:cs typeface="Trebuchet MS"/>
              </a:rPr>
              <a:t>потребитель»</a:t>
            </a:r>
            <a:r>
              <a:rPr sz="2300" spc="-10" dirty="0">
                <a:latin typeface="Calibri"/>
                <a:cs typeface="Calibri"/>
              </a:rPr>
              <a:t>, </a:t>
            </a:r>
            <a:r>
              <a:rPr sz="2300" spc="170" dirty="0">
                <a:latin typeface="Calibri"/>
                <a:cs typeface="Calibri"/>
              </a:rPr>
              <a:t>мотивационная </a:t>
            </a:r>
            <a:r>
              <a:rPr sz="2300" spc="80" dirty="0">
                <a:latin typeface="Calibri"/>
                <a:cs typeface="Calibri"/>
              </a:rPr>
              <a:t>и </a:t>
            </a:r>
            <a:r>
              <a:rPr sz="2300" spc="175" dirty="0">
                <a:latin typeface="Calibri"/>
                <a:cs typeface="Calibri"/>
              </a:rPr>
              <a:t>ценностная  </a:t>
            </a:r>
            <a:r>
              <a:rPr sz="2300" spc="160" dirty="0">
                <a:latin typeface="Calibri"/>
                <a:cs typeface="Calibri"/>
              </a:rPr>
              <a:t>поддержка </a:t>
            </a:r>
            <a:r>
              <a:rPr sz="2300" spc="229" dirty="0">
                <a:latin typeface="Calibri"/>
                <a:cs typeface="Calibri"/>
              </a:rPr>
              <a:t>с </a:t>
            </a:r>
            <a:r>
              <a:rPr sz="2300" spc="175" dirty="0">
                <a:latin typeface="Calibri"/>
                <a:cs typeface="Calibri"/>
              </a:rPr>
              <a:t>развитием </a:t>
            </a:r>
            <a:r>
              <a:rPr sz="2300" spc="165" dirty="0">
                <a:latin typeface="Calibri"/>
                <a:cs typeface="Calibri"/>
              </a:rPr>
              <a:t>коммуникативных, творческих, лидерских </a:t>
            </a:r>
            <a:r>
              <a:rPr sz="2300" spc="170" dirty="0">
                <a:latin typeface="Calibri"/>
                <a:cs typeface="Calibri"/>
              </a:rPr>
              <a:t>навыков, </a:t>
            </a:r>
            <a:r>
              <a:rPr sz="2300" spc="165" dirty="0">
                <a:latin typeface="Calibri"/>
                <a:cs typeface="Calibri"/>
              </a:rPr>
              <a:t>стимулирование </a:t>
            </a:r>
            <a:r>
              <a:rPr sz="2300" spc="120" dirty="0">
                <a:latin typeface="Calibri"/>
                <a:cs typeface="Calibri"/>
              </a:rPr>
              <a:t>идей  </a:t>
            </a:r>
            <a:r>
              <a:rPr sz="2300" spc="170" dirty="0">
                <a:latin typeface="Calibri"/>
                <a:cs typeface="Calibri"/>
              </a:rPr>
              <a:t>саморазвития, осознанного </a:t>
            </a:r>
            <a:r>
              <a:rPr sz="2300" spc="175" dirty="0">
                <a:latin typeface="Calibri"/>
                <a:cs typeface="Calibri"/>
              </a:rPr>
              <a:t>выбора </a:t>
            </a:r>
            <a:r>
              <a:rPr sz="2300" spc="170" dirty="0">
                <a:latin typeface="Calibri"/>
                <a:cs typeface="Calibri"/>
              </a:rPr>
              <a:t>образовательной </a:t>
            </a:r>
            <a:r>
              <a:rPr sz="2300" spc="80" dirty="0">
                <a:latin typeface="Calibri"/>
                <a:cs typeface="Calibri"/>
              </a:rPr>
              <a:t>и </a:t>
            </a:r>
            <a:r>
              <a:rPr sz="2300" spc="150" dirty="0">
                <a:latin typeface="Calibri"/>
                <a:cs typeface="Calibri"/>
              </a:rPr>
              <a:t>карьерной</a:t>
            </a:r>
            <a:r>
              <a:rPr sz="2300" spc="75" dirty="0">
                <a:latin typeface="Calibri"/>
                <a:cs typeface="Calibri"/>
              </a:rPr>
              <a:t> </a:t>
            </a:r>
            <a:r>
              <a:rPr sz="2300" spc="140" dirty="0">
                <a:latin typeface="Calibri"/>
                <a:cs typeface="Calibri"/>
              </a:rPr>
              <a:t>траектории;</a:t>
            </a:r>
            <a:endParaRPr sz="2300">
              <a:latin typeface="Calibri"/>
              <a:cs typeface="Calibri"/>
            </a:endParaRPr>
          </a:p>
          <a:p>
            <a:pPr marL="12700" marR="233045">
              <a:lnSpc>
                <a:spcPct val="114100"/>
              </a:lnSpc>
            </a:pPr>
            <a:r>
              <a:rPr sz="2300" spc="180" dirty="0">
                <a:latin typeface="Calibri"/>
                <a:cs typeface="Calibri"/>
              </a:rPr>
              <a:t>взаимодействие </a:t>
            </a:r>
            <a:r>
              <a:rPr sz="2300" b="1" spc="-25" dirty="0">
                <a:latin typeface="Trebuchet MS"/>
                <a:cs typeface="Trebuchet MS"/>
              </a:rPr>
              <a:t>«коллега </a:t>
            </a:r>
            <a:r>
              <a:rPr sz="2300" b="1" spc="605" dirty="0">
                <a:latin typeface="Trebuchet MS"/>
                <a:cs typeface="Trebuchet MS"/>
              </a:rPr>
              <a:t>– </a:t>
            </a:r>
            <a:r>
              <a:rPr sz="2300" b="1" spc="25" dirty="0">
                <a:latin typeface="Trebuchet MS"/>
                <a:cs typeface="Trebuchet MS"/>
              </a:rPr>
              <a:t>молодой </a:t>
            </a:r>
            <a:r>
              <a:rPr sz="2300" b="1" spc="-25" dirty="0">
                <a:latin typeface="Trebuchet MS"/>
                <a:cs typeface="Trebuchet MS"/>
              </a:rPr>
              <a:t>коллега» </a:t>
            </a:r>
            <a:r>
              <a:rPr sz="2300" spc="360" dirty="0">
                <a:latin typeface="Calibri"/>
                <a:cs typeface="Calibri"/>
              </a:rPr>
              <a:t>– </a:t>
            </a:r>
            <a:r>
              <a:rPr sz="2300" spc="200" dirty="0">
                <a:latin typeface="Calibri"/>
                <a:cs typeface="Calibri"/>
              </a:rPr>
              <a:t>совместная </a:t>
            </a:r>
            <a:r>
              <a:rPr sz="2300" spc="160" dirty="0">
                <a:latin typeface="Calibri"/>
                <a:cs typeface="Calibri"/>
              </a:rPr>
              <a:t>работа </a:t>
            </a:r>
            <a:r>
              <a:rPr sz="2300" spc="135" dirty="0">
                <a:latin typeface="Calibri"/>
                <a:cs typeface="Calibri"/>
              </a:rPr>
              <a:t>по </a:t>
            </a:r>
            <a:r>
              <a:rPr sz="2300" spc="190" dirty="0">
                <a:latin typeface="Calibri"/>
                <a:cs typeface="Calibri"/>
              </a:rPr>
              <a:t>развитию </a:t>
            </a:r>
            <a:r>
              <a:rPr sz="2300" spc="165" dirty="0">
                <a:latin typeface="Calibri"/>
                <a:cs typeface="Calibri"/>
              </a:rPr>
              <a:t>творческого,  </a:t>
            </a:r>
            <a:r>
              <a:rPr sz="2300" spc="170" dirty="0">
                <a:latin typeface="Calibri"/>
                <a:cs typeface="Calibri"/>
              </a:rPr>
              <a:t>предпринимательского </a:t>
            </a:r>
            <a:r>
              <a:rPr sz="2300" spc="135" dirty="0">
                <a:latin typeface="Calibri"/>
                <a:cs typeface="Calibri"/>
              </a:rPr>
              <a:t>или </a:t>
            </a:r>
            <a:r>
              <a:rPr sz="2300" spc="170" dirty="0">
                <a:latin typeface="Calibri"/>
                <a:cs typeface="Calibri"/>
              </a:rPr>
              <a:t>социального </a:t>
            </a:r>
            <a:r>
              <a:rPr sz="2300" spc="135" dirty="0">
                <a:latin typeface="Calibri"/>
                <a:cs typeface="Calibri"/>
              </a:rPr>
              <a:t>проекта, </a:t>
            </a:r>
            <a:r>
              <a:rPr sz="2300" spc="210" dirty="0">
                <a:latin typeface="Calibri"/>
                <a:cs typeface="Calibri"/>
              </a:rPr>
              <a:t>в </a:t>
            </a:r>
            <a:r>
              <a:rPr sz="2300" spc="165" dirty="0">
                <a:latin typeface="Calibri"/>
                <a:cs typeface="Calibri"/>
              </a:rPr>
              <a:t>процессе </a:t>
            </a:r>
            <a:r>
              <a:rPr sz="2300" spc="160" dirty="0">
                <a:latin typeface="Calibri"/>
                <a:cs typeface="Calibri"/>
              </a:rPr>
              <a:t>которой </a:t>
            </a:r>
            <a:r>
              <a:rPr sz="2300" spc="200" dirty="0">
                <a:latin typeface="Calibri"/>
                <a:cs typeface="Calibri"/>
              </a:rPr>
              <a:t>наставляемый </a:t>
            </a:r>
            <a:r>
              <a:rPr sz="2300" spc="185" dirty="0">
                <a:latin typeface="Calibri"/>
                <a:cs typeface="Calibri"/>
              </a:rPr>
              <a:t>делится </a:t>
            </a:r>
            <a:r>
              <a:rPr sz="2300" spc="190" dirty="0">
                <a:latin typeface="Calibri"/>
                <a:cs typeface="Calibri"/>
              </a:rPr>
              <a:t>свежим  </a:t>
            </a:r>
            <a:r>
              <a:rPr sz="2300" spc="145" dirty="0">
                <a:latin typeface="Calibri"/>
                <a:cs typeface="Calibri"/>
              </a:rPr>
              <a:t>видением </a:t>
            </a:r>
            <a:r>
              <a:rPr sz="2300" spc="80" dirty="0">
                <a:latin typeface="Calibri"/>
                <a:cs typeface="Calibri"/>
              </a:rPr>
              <a:t>и </a:t>
            </a:r>
            <a:r>
              <a:rPr sz="2300" spc="180" dirty="0">
                <a:latin typeface="Calibri"/>
                <a:cs typeface="Calibri"/>
              </a:rPr>
              <a:t>креативными </a:t>
            </a:r>
            <a:r>
              <a:rPr sz="2300" spc="114" dirty="0">
                <a:latin typeface="Calibri"/>
                <a:cs typeface="Calibri"/>
              </a:rPr>
              <a:t>идеями, </a:t>
            </a:r>
            <a:r>
              <a:rPr sz="2300" spc="180" dirty="0">
                <a:latin typeface="Calibri"/>
                <a:cs typeface="Calibri"/>
              </a:rPr>
              <a:t>которые </a:t>
            </a:r>
            <a:r>
              <a:rPr sz="2300" spc="170" dirty="0">
                <a:latin typeface="Calibri"/>
                <a:cs typeface="Calibri"/>
              </a:rPr>
              <a:t>могут </a:t>
            </a:r>
            <a:r>
              <a:rPr sz="2300" spc="200" dirty="0">
                <a:latin typeface="Calibri"/>
                <a:cs typeface="Calibri"/>
              </a:rPr>
              <a:t>оказать </a:t>
            </a:r>
            <a:r>
              <a:rPr sz="2300" spc="180" dirty="0">
                <a:latin typeface="Calibri"/>
                <a:cs typeface="Calibri"/>
              </a:rPr>
              <a:t>существенную </a:t>
            </a:r>
            <a:r>
              <a:rPr sz="2300" spc="150" dirty="0">
                <a:latin typeface="Calibri"/>
                <a:cs typeface="Calibri"/>
              </a:rPr>
              <a:t>поддержку </a:t>
            </a:r>
            <a:r>
              <a:rPr sz="2300" spc="160" dirty="0">
                <a:latin typeface="Calibri"/>
                <a:cs typeface="Calibri"/>
              </a:rPr>
              <a:t>наставнику, </a:t>
            </a:r>
            <a:r>
              <a:rPr sz="2300" spc="145" dirty="0">
                <a:latin typeface="Calibri"/>
                <a:cs typeface="Calibri"/>
              </a:rPr>
              <a:t>а </a:t>
            </a:r>
            <a:r>
              <a:rPr sz="2300" spc="204" dirty="0">
                <a:latin typeface="Calibri"/>
                <a:cs typeface="Calibri"/>
              </a:rPr>
              <a:t>сам  </a:t>
            </a:r>
            <a:r>
              <a:rPr sz="2300" spc="195" dirty="0">
                <a:latin typeface="Calibri"/>
                <a:cs typeface="Calibri"/>
              </a:rPr>
              <a:t>наставник выполняет </a:t>
            </a:r>
            <a:r>
              <a:rPr sz="2300" spc="160" dirty="0">
                <a:latin typeface="Calibri"/>
                <a:cs typeface="Calibri"/>
              </a:rPr>
              <a:t>роль </a:t>
            </a:r>
            <a:r>
              <a:rPr sz="2300" spc="170" dirty="0">
                <a:latin typeface="Calibri"/>
                <a:cs typeface="Calibri"/>
              </a:rPr>
              <a:t>организатора </a:t>
            </a:r>
            <a:r>
              <a:rPr sz="2300" spc="80" dirty="0">
                <a:latin typeface="Calibri"/>
                <a:cs typeface="Calibri"/>
              </a:rPr>
              <a:t>и</a:t>
            </a:r>
            <a:r>
              <a:rPr sz="2300" spc="-25" dirty="0">
                <a:latin typeface="Calibri"/>
                <a:cs typeface="Calibri"/>
              </a:rPr>
              <a:t> </a:t>
            </a:r>
            <a:r>
              <a:rPr sz="2300" spc="135" dirty="0">
                <a:latin typeface="Calibri"/>
                <a:cs typeface="Calibri"/>
              </a:rPr>
              <a:t>куратора;</a:t>
            </a:r>
            <a:endParaRPr sz="2300">
              <a:latin typeface="Calibri"/>
              <a:cs typeface="Calibri"/>
            </a:endParaRPr>
          </a:p>
          <a:p>
            <a:pPr marL="12700" marR="73660">
              <a:lnSpc>
                <a:spcPct val="114100"/>
              </a:lnSpc>
            </a:pPr>
            <a:r>
              <a:rPr sz="2300" spc="180" dirty="0">
                <a:latin typeface="Calibri"/>
                <a:cs typeface="Calibri"/>
              </a:rPr>
              <a:t>взаимодействие </a:t>
            </a:r>
            <a:r>
              <a:rPr sz="2300" b="1" spc="15" dirty="0">
                <a:latin typeface="Trebuchet MS"/>
                <a:cs typeface="Trebuchet MS"/>
              </a:rPr>
              <a:t>«работодатель </a:t>
            </a:r>
            <a:r>
              <a:rPr sz="2300" b="1" spc="605" dirty="0">
                <a:latin typeface="Trebuchet MS"/>
                <a:cs typeface="Trebuchet MS"/>
              </a:rPr>
              <a:t>–</a:t>
            </a:r>
            <a:r>
              <a:rPr sz="2300" b="1" spc="-290" dirty="0">
                <a:latin typeface="Trebuchet MS"/>
                <a:cs typeface="Trebuchet MS"/>
              </a:rPr>
              <a:t> </a:t>
            </a:r>
            <a:r>
              <a:rPr sz="2300" b="1" spc="10" dirty="0">
                <a:latin typeface="Trebuchet MS"/>
                <a:cs typeface="Trebuchet MS"/>
              </a:rPr>
              <a:t>будущий </a:t>
            </a:r>
            <a:r>
              <a:rPr sz="2300" b="1" dirty="0">
                <a:latin typeface="Trebuchet MS"/>
                <a:cs typeface="Trebuchet MS"/>
              </a:rPr>
              <a:t>сотрудник» </a:t>
            </a:r>
            <a:r>
              <a:rPr sz="2300" spc="360" dirty="0">
                <a:latin typeface="Calibri"/>
                <a:cs typeface="Calibri"/>
              </a:rPr>
              <a:t>– </a:t>
            </a:r>
            <a:r>
              <a:rPr sz="2300" spc="180" dirty="0">
                <a:latin typeface="Calibri"/>
                <a:cs typeface="Calibri"/>
              </a:rPr>
              <a:t>профессиональная </a:t>
            </a:r>
            <a:r>
              <a:rPr sz="2300" spc="135" dirty="0">
                <a:latin typeface="Calibri"/>
                <a:cs typeface="Calibri"/>
              </a:rPr>
              <a:t>поддержка, </a:t>
            </a:r>
            <a:r>
              <a:rPr sz="2300" spc="170" dirty="0">
                <a:latin typeface="Calibri"/>
                <a:cs typeface="Calibri"/>
              </a:rPr>
              <a:t>направленная  </a:t>
            </a:r>
            <a:r>
              <a:rPr sz="2300" spc="145" dirty="0">
                <a:latin typeface="Calibri"/>
                <a:cs typeface="Calibri"/>
              </a:rPr>
              <a:t>на </a:t>
            </a:r>
            <a:r>
              <a:rPr sz="2300" spc="175" dirty="0">
                <a:latin typeface="Calibri"/>
                <a:cs typeface="Calibri"/>
              </a:rPr>
              <a:t>развитие </a:t>
            </a:r>
            <a:r>
              <a:rPr sz="2300" spc="155" dirty="0">
                <a:latin typeface="Calibri"/>
                <a:cs typeface="Calibri"/>
              </a:rPr>
              <a:t>определенных </a:t>
            </a:r>
            <a:r>
              <a:rPr sz="2300" spc="204" dirty="0">
                <a:latin typeface="Calibri"/>
                <a:cs typeface="Calibri"/>
              </a:rPr>
              <a:t>навыков </a:t>
            </a:r>
            <a:r>
              <a:rPr sz="2300" spc="80" dirty="0">
                <a:latin typeface="Calibri"/>
                <a:cs typeface="Calibri"/>
              </a:rPr>
              <a:t>и </a:t>
            </a:r>
            <a:r>
              <a:rPr sz="2300" spc="135" dirty="0">
                <a:latin typeface="Calibri"/>
                <a:cs typeface="Calibri"/>
              </a:rPr>
              <a:t>компетенций, </a:t>
            </a:r>
            <a:r>
              <a:rPr sz="2300" spc="155" dirty="0">
                <a:latin typeface="Calibri"/>
                <a:cs typeface="Calibri"/>
              </a:rPr>
              <a:t>необходимых </a:t>
            </a:r>
            <a:r>
              <a:rPr sz="2300" spc="170" dirty="0">
                <a:latin typeface="Calibri"/>
                <a:cs typeface="Calibri"/>
              </a:rPr>
              <a:t>для </a:t>
            </a:r>
            <a:r>
              <a:rPr sz="2300" spc="135" dirty="0">
                <a:latin typeface="Calibri"/>
                <a:cs typeface="Calibri"/>
              </a:rPr>
              <a:t>будущего</a:t>
            </a:r>
            <a:r>
              <a:rPr sz="2300" spc="80" dirty="0">
                <a:latin typeface="Calibri"/>
                <a:cs typeface="Calibri"/>
              </a:rPr>
              <a:t> </a:t>
            </a:r>
            <a:r>
              <a:rPr sz="2300" spc="175" dirty="0">
                <a:latin typeface="Calibri"/>
                <a:cs typeface="Calibri"/>
              </a:rPr>
              <a:t>трудоустройства.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169203" y="9210702"/>
            <a:ext cx="5905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latin typeface="Arial"/>
                <a:cs typeface="Arial"/>
              </a:rPr>
              <a:t>1</a:t>
            </a:r>
            <a:r>
              <a:rPr sz="4000" dirty="0">
                <a:latin typeface="Arial"/>
                <a:cs typeface="Arial"/>
              </a:rPr>
              <a:t>7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9483" y="354554"/>
            <a:ext cx="1007237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455" dirty="0">
                <a:solidFill>
                  <a:srgbClr val="251D20"/>
                </a:solidFill>
                <a:latin typeface="Trebuchet MS"/>
                <a:cs typeface="Trebuchet MS"/>
              </a:rPr>
              <a:t>Р</a:t>
            </a:r>
            <a:r>
              <a:rPr sz="6000" b="1" spc="330" dirty="0">
                <a:solidFill>
                  <a:srgbClr val="251D20"/>
                </a:solidFill>
                <a:latin typeface="Trebuchet MS"/>
                <a:cs typeface="Trebuchet MS"/>
              </a:rPr>
              <a:t>А</a:t>
            </a:r>
            <a:r>
              <a:rPr sz="6000" b="1" spc="285" dirty="0">
                <a:solidFill>
                  <a:srgbClr val="251D20"/>
                </a:solidFill>
                <a:latin typeface="Trebuchet MS"/>
                <a:cs typeface="Trebuchet MS"/>
              </a:rPr>
              <a:t>Б</a:t>
            </a:r>
            <a:r>
              <a:rPr sz="6000" b="1" spc="40" dirty="0">
                <a:solidFill>
                  <a:srgbClr val="251D20"/>
                </a:solidFill>
                <a:latin typeface="Trebuchet MS"/>
                <a:cs typeface="Trebuchet MS"/>
              </a:rPr>
              <a:t>О</a:t>
            </a:r>
            <a:r>
              <a:rPr sz="6000" b="1" spc="-70" dirty="0">
                <a:solidFill>
                  <a:srgbClr val="251D20"/>
                </a:solidFill>
                <a:latin typeface="Trebuchet MS"/>
                <a:cs typeface="Trebuchet MS"/>
              </a:rPr>
              <a:t>Т</a:t>
            </a:r>
            <a:r>
              <a:rPr sz="6000" b="1" spc="40" dirty="0">
                <a:solidFill>
                  <a:srgbClr val="251D20"/>
                </a:solidFill>
                <a:latin typeface="Trebuchet MS"/>
                <a:cs typeface="Trebuchet MS"/>
              </a:rPr>
              <a:t>О</a:t>
            </a:r>
            <a:r>
              <a:rPr sz="6000" b="1" spc="229" dirty="0">
                <a:solidFill>
                  <a:srgbClr val="251D20"/>
                </a:solidFill>
                <a:latin typeface="Trebuchet MS"/>
                <a:cs typeface="Trebuchet MS"/>
              </a:rPr>
              <a:t>Д</a:t>
            </a:r>
            <a:r>
              <a:rPr sz="6000" b="1" spc="330" dirty="0">
                <a:solidFill>
                  <a:srgbClr val="251D20"/>
                </a:solidFill>
                <a:latin typeface="Trebuchet MS"/>
                <a:cs typeface="Trebuchet MS"/>
              </a:rPr>
              <a:t>А</a:t>
            </a:r>
            <a:r>
              <a:rPr sz="6000" b="1" spc="-70" dirty="0">
                <a:solidFill>
                  <a:srgbClr val="251D20"/>
                </a:solidFill>
                <a:latin typeface="Trebuchet MS"/>
                <a:cs typeface="Trebuchet MS"/>
              </a:rPr>
              <a:t>Т</a:t>
            </a:r>
            <a:r>
              <a:rPr sz="6000" b="1" spc="35" dirty="0">
                <a:solidFill>
                  <a:srgbClr val="251D20"/>
                </a:solidFill>
                <a:latin typeface="Trebuchet MS"/>
                <a:cs typeface="Trebuchet MS"/>
              </a:rPr>
              <a:t>Е</a:t>
            </a:r>
            <a:r>
              <a:rPr sz="6000" b="1" spc="165" dirty="0">
                <a:solidFill>
                  <a:srgbClr val="251D20"/>
                </a:solidFill>
                <a:latin typeface="Trebuchet MS"/>
                <a:cs typeface="Trebuchet MS"/>
              </a:rPr>
              <a:t>Л</a:t>
            </a:r>
            <a:r>
              <a:rPr sz="6000" b="1" spc="235" dirty="0">
                <a:solidFill>
                  <a:srgbClr val="251D20"/>
                </a:solidFill>
                <a:latin typeface="Trebuchet MS"/>
                <a:cs typeface="Trebuchet MS"/>
              </a:rPr>
              <a:t>Ь</a:t>
            </a:r>
            <a:r>
              <a:rPr sz="6000" b="1" spc="240" dirty="0">
                <a:solidFill>
                  <a:srgbClr val="251D20"/>
                </a:solidFill>
                <a:latin typeface="Trebuchet MS"/>
                <a:cs typeface="Trebuchet MS"/>
              </a:rPr>
              <a:t>-</a:t>
            </a:r>
            <a:r>
              <a:rPr sz="6000" b="1" spc="370" dirty="0">
                <a:solidFill>
                  <a:srgbClr val="251D20"/>
                </a:solidFill>
                <a:latin typeface="Trebuchet MS"/>
                <a:cs typeface="Trebuchet MS"/>
              </a:rPr>
              <a:t>С</a:t>
            </a:r>
            <a:r>
              <a:rPr sz="6000" b="1" spc="-70" dirty="0">
                <a:solidFill>
                  <a:srgbClr val="251D20"/>
                </a:solidFill>
                <a:latin typeface="Trebuchet MS"/>
                <a:cs typeface="Trebuchet MS"/>
              </a:rPr>
              <a:t>Т</a:t>
            </a:r>
            <a:r>
              <a:rPr sz="6000" b="1" spc="180" dirty="0">
                <a:solidFill>
                  <a:srgbClr val="251D20"/>
                </a:solidFill>
                <a:latin typeface="Trebuchet MS"/>
                <a:cs typeface="Trebuchet MS"/>
              </a:rPr>
              <a:t>У</a:t>
            </a:r>
            <a:r>
              <a:rPr sz="6000" b="1" spc="229" dirty="0">
                <a:solidFill>
                  <a:srgbClr val="251D20"/>
                </a:solidFill>
                <a:latin typeface="Trebuchet MS"/>
                <a:cs typeface="Trebuchet MS"/>
              </a:rPr>
              <a:t>Д</a:t>
            </a:r>
            <a:r>
              <a:rPr sz="6000" b="1" spc="35" dirty="0">
                <a:solidFill>
                  <a:srgbClr val="251D20"/>
                </a:solidFill>
                <a:latin typeface="Trebuchet MS"/>
                <a:cs typeface="Trebuchet MS"/>
              </a:rPr>
              <a:t>Е</a:t>
            </a:r>
            <a:r>
              <a:rPr sz="6000" b="1" spc="250" dirty="0">
                <a:solidFill>
                  <a:srgbClr val="251D20"/>
                </a:solidFill>
                <a:latin typeface="Trebuchet MS"/>
                <a:cs typeface="Trebuchet MS"/>
              </a:rPr>
              <a:t>Н</a:t>
            </a:r>
            <a:r>
              <a:rPr sz="6000" b="1" spc="-190" dirty="0">
                <a:solidFill>
                  <a:srgbClr val="251D20"/>
                </a:solidFill>
                <a:latin typeface="Trebuchet MS"/>
                <a:cs typeface="Trebuchet MS"/>
              </a:rPr>
              <a:t>Т</a:t>
            </a:r>
            <a:endParaRPr sz="60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8700" y="0"/>
            <a:ext cx="228600" cy="3121660"/>
          </a:xfrm>
          <a:custGeom>
            <a:avLst/>
            <a:gdLst/>
            <a:ahLst/>
            <a:cxnLst/>
            <a:rect l="l" t="t" r="r" b="b"/>
            <a:pathLst>
              <a:path w="228600" h="3121660">
                <a:moveTo>
                  <a:pt x="0" y="3121270"/>
                </a:moveTo>
                <a:lnTo>
                  <a:pt x="0" y="0"/>
                </a:lnTo>
                <a:lnTo>
                  <a:pt x="228599" y="0"/>
                </a:lnTo>
                <a:lnTo>
                  <a:pt x="228599" y="3121270"/>
                </a:lnTo>
                <a:lnTo>
                  <a:pt x="0" y="3121270"/>
                </a:lnTo>
                <a:close/>
              </a:path>
            </a:pathLst>
          </a:custGeom>
          <a:solidFill>
            <a:srgbClr val="251D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31599" y="4187547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731599" y="2740931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107417" y="0"/>
            <a:ext cx="5857874" cy="4943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259300" y="6214437"/>
            <a:ext cx="1028700" cy="1276350"/>
          </a:xfrm>
          <a:custGeom>
            <a:avLst/>
            <a:gdLst/>
            <a:ahLst/>
            <a:cxnLst/>
            <a:rect l="l" t="t" r="r" b="b"/>
            <a:pathLst>
              <a:path w="1028700" h="1276350">
                <a:moveTo>
                  <a:pt x="1028699" y="1276349"/>
                </a:moveTo>
                <a:lnTo>
                  <a:pt x="0" y="1276349"/>
                </a:lnTo>
                <a:lnTo>
                  <a:pt x="0" y="0"/>
                </a:lnTo>
                <a:lnTo>
                  <a:pt x="1028699" y="0"/>
                </a:lnTo>
                <a:lnTo>
                  <a:pt x="1028699" y="1276349"/>
                </a:lnTo>
                <a:close/>
              </a:path>
            </a:pathLst>
          </a:custGeom>
          <a:solidFill>
            <a:srgbClr val="251D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90624" y="1782034"/>
            <a:ext cx="9434195" cy="3303270"/>
          </a:xfrm>
          <a:prstGeom prst="rect">
            <a:avLst/>
          </a:prstGeom>
        </p:spPr>
        <p:txBody>
          <a:bodyPr vert="horz" wrap="square" lIns="0" tIns="298450" rIns="0" bIns="0" rtlCol="0">
            <a:spAutoFit/>
          </a:bodyPr>
          <a:lstStyle/>
          <a:p>
            <a:pPr marL="695960">
              <a:lnSpc>
                <a:spcPct val="100000"/>
              </a:lnSpc>
              <a:spcBef>
                <a:spcPts val="2350"/>
              </a:spcBef>
            </a:pPr>
            <a:r>
              <a:rPr sz="3200" b="1" spc="290" dirty="0">
                <a:solidFill>
                  <a:srgbClr val="251D20"/>
                </a:solidFill>
                <a:latin typeface="Trebuchet MS"/>
                <a:cs typeface="Trebuchet MS"/>
              </a:rPr>
              <a:t>ЦЕЛИ</a:t>
            </a:r>
            <a:endParaRPr sz="3200" dirty="0">
              <a:latin typeface="Trebuchet MS"/>
              <a:cs typeface="Trebuchet MS"/>
            </a:endParaRPr>
          </a:p>
          <a:p>
            <a:pPr marL="695960" marR="5080">
              <a:lnSpc>
                <a:spcPct val="116500"/>
              </a:lnSpc>
              <a:spcBef>
                <a:spcPts val="1115"/>
              </a:spcBef>
            </a:pPr>
            <a:r>
              <a:rPr sz="2200" spc="140" dirty="0">
                <a:solidFill>
                  <a:srgbClr val="251D20"/>
                </a:solidFill>
                <a:latin typeface="Calibri"/>
                <a:cs typeface="Calibri"/>
              </a:rPr>
              <a:t>Получение </a:t>
            </a:r>
            <a:r>
              <a:rPr sz="2200" spc="165" dirty="0">
                <a:solidFill>
                  <a:srgbClr val="251D20"/>
                </a:solidFill>
                <a:latin typeface="Calibri"/>
                <a:cs typeface="Calibri"/>
              </a:rPr>
              <a:t>студентом </a:t>
            </a:r>
            <a:r>
              <a:rPr sz="2200" spc="160" dirty="0">
                <a:solidFill>
                  <a:srgbClr val="251D20"/>
                </a:solidFill>
                <a:latin typeface="Calibri"/>
                <a:cs typeface="Calibri"/>
              </a:rPr>
              <a:t>актуализированного </a:t>
            </a:r>
            <a:r>
              <a:rPr sz="2200" spc="165" dirty="0">
                <a:solidFill>
                  <a:srgbClr val="251D20"/>
                </a:solidFill>
                <a:latin typeface="Calibri"/>
                <a:cs typeface="Calibri"/>
              </a:rPr>
              <a:t>профессионального  </a:t>
            </a:r>
            <a:r>
              <a:rPr sz="2200" spc="190" dirty="0">
                <a:solidFill>
                  <a:srgbClr val="251D20"/>
                </a:solidFill>
                <a:latin typeface="Calibri"/>
                <a:cs typeface="Calibri"/>
              </a:rPr>
              <a:t>опыта </a:t>
            </a:r>
            <a:r>
              <a:rPr sz="2200" spc="80" dirty="0">
                <a:solidFill>
                  <a:srgbClr val="251D20"/>
                </a:solidFill>
                <a:latin typeface="Calibri"/>
                <a:cs typeface="Calibri"/>
              </a:rPr>
              <a:t>и </a:t>
            </a:r>
            <a:r>
              <a:rPr sz="2200" spc="165" dirty="0">
                <a:solidFill>
                  <a:srgbClr val="251D20"/>
                </a:solidFill>
                <a:latin typeface="Calibri"/>
                <a:cs typeface="Calibri"/>
              </a:rPr>
              <a:t>развитие </a:t>
            </a:r>
            <a:r>
              <a:rPr sz="2200" spc="180" dirty="0">
                <a:solidFill>
                  <a:srgbClr val="251D20"/>
                </a:solidFill>
                <a:latin typeface="Calibri"/>
                <a:cs typeface="Calibri"/>
              </a:rPr>
              <a:t>личностных </a:t>
            </a:r>
            <a:r>
              <a:rPr sz="2200" spc="165" dirty="0">
                <a:solidFill>
                  <a:srgbClr val="251D20"/>
                </a:solidFill>
                <a:latin typeface="Calibri"/>
                <a:cs typeface="Calibri"/>
              </a:rPr>
              <a:t>качеств, </a:t>
            </a:r>
            <a:r>
              <a:rPr sz="2200" spc="145" dirty="0">
                <a:solidFill>
                  <a:srgbClr val="251D20"/>
                </a:solidFill>
                <a:latin typeface="Calibri"/>
                <a:cs typeface="Calibri"/>
              </a:rPr>
              <a:t>необходимых </a:t>
            </a:r>
            <a:r>
              <a:rPr sz="2200" spc="160" dirty="0">
                <a:solidFill>
                  <a:srgbClr val="251D20"/>
                </a:solidFill>
                <a:latin typeface="Calibri"/>
                <a:cs typeface="Calibri"/>
              </a:rPr>
              <a:t>для  осознанного </a:t>
            </a:r>
            <a:r>
              <a:rPr sz="2200" spc="140" dirty="0">
                <a:solidFill>
                  <a:srgbClr val="251D20"/>
                </a:solidFill>
                <a:latin typeface="Calibri"/>
                <a:cs typeface="Calibri"/>
              </a:rPr>
              <a:t>целеполагания,</a:t>
            </a:r>
            <a:r>
              <a:rPr sz="2200" spc="10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2200" spc="150" dirty="0">
                <a:solidFill>
                  <a:srgbClr val="251D20"/>
                </a:solidFill>
                <a:latin typeface="Calibri"/>
                <a:cs typeface="Calibri"/>
              </a:rPr>
              <a:t>самоопределения</a:t>
            </a:r>
            <a:endParaRPr sz="2200" dirty="0">
              <a:latin typeface="Calibri"/>
              <a:cs typeface="Calibri"/>
            </a:endParaRPr>
          </a:p>
          <a:p>
            <a:pPr marL="695960">
              <a:lnSpc>
                <a:spcPct val="100000"/>
              </a:lnSpc>
              <a:spcBef>
                <a:spcPts val="434"/>
              </a:spcBef>
            </a:pPr>
            <a:r>
              <a:rPr sz="2200" spc="80" dirty="0">
                <a:solidFill>
                  <a:srgbClr val="251D20"/>
                </a:solidFill>
                <a:latin typeface="Calibri"/>
                <a:cs typeface="Calibri"/>
              </a:rPr>
              <a:t>и</a:t>
            </a:r>
            <a:r>
              <a:rPr sz="2200" spc="13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2200" spc="150" dirty="0">
                <a:solidFill>
                  <a:srgbClr val="251D20"/>
                </a:solidFill>
                <a:latin typeface="Calibri"/>
                <a:cs typeface="Calibri"/>
              </a:rPr>
              <a:t>самореализации.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b="1" spc="310" dirty="0">
                <a:solidFill>
                  <a:srgbClr val="251D20"/>
                </a:solidFill>
                <a:latin typeface="Trebuchet MS"/>
                <a:cs typeface="Trebuchet MS"/>
              </a:rPr>
              <a:t>РОЛЕВЫЕ</a:t>
            </a:r>
            <a:r>
              <a:rPr sz="3200" b="1" spc="46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3200" b="1" spc="310" dirty="0">
                <a:solidFill>
                  <a:srgbClr val="251D20"/>
                </a:solidFill>
                <a:latin typeface="Trebuchet MS"/>
                <a:cs typeface="Trebuchet MS"/>
              </a:rPr>
              <a:t>МОДЕЛИ</a:t>
            </a:r>
            <a:endParaRPr sz="320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52524" y="5301977"/>
            <a:ext cx="85724" cy="85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52524" y="6473552"/>
            <a:ext cx="85724" cy="85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52524" y="7645127"/>
            <a:ext cx="85724" cy="85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52524" y="9207227"/>
            <a:ext cx="85724" cy="85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379140" y="5087976"/>
            <a:ext cx="15774035" cy="5102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70305">
              <a:lnSpc>
                <a:spcPct val="116500"/>
              </a:lnSpc>
              <a:spcBef>
                <a:spcPts val="100"/>
              </a:spcBef>
            </a:pPr>
            <a:r>
              <a:rPr sz="2200" spc="170" dirty="0">
                <a:latin typeface="Calibri"/>
                <a:cs typeface="Calibri"/>
              </a:rPr>
              <a:t>взаимодействие </a:t>
            </a:r>
            <a:r>
              <a:rPr sz="2200" b="1" spc="25" dirty="0">
                <a:latin typeface="Trebuchet MS"/>
                <a:cs typeface="Trebuchet MS"/>
              </a:rPr>
              <a:t>«активный </a:t>
            </a:r>
            <a:r>
              <a:rPr sz="2200" b="1" spc="-10" dirty="0">
                <a:latin typeface="Trebuchet MS"/>
                <a:cs typeface="Trebuchet MS"/>
              </a:rPr>
              <a:t>профессионал </a:t>
            </a:r>
            <a:r>
              <a:rPr sz="2200" b="1" spc="580" dirty="0">
                <a:latin typeface="Trebuchet MS"/>
                <a:cs typeface="Trebuchet MS"/>
              </a:rPr>
              <a:t>– </a:t>
            </a:r>
            <a:r>
              <a:rPr sz="2200" b="1" spc="35" dirty="0">
                <a:latin typeface="Trebuchet MS"/>
                <a:cs typeface="Trebuchet MS"/>
              </a:rPr>
              <a:t>равнодушный </a:t>
            </a:r>
            <a:r>
              <a:rPr sz="2200" b="1" spc="-10" dirty="0">
                <a:latin typeface="Trebuchet MS"/>
                <a:cs typeface="Trebuchet MS"/>
              </a:rPr>
              <a:t>потребитель»</a:t>
            </a:r>
            <a:r>
              <a:rPr sz="2200" spc="-10" dirty="0">
                <a:latin typeface="Calibri"/>
                <a:cs typeface="Calibri"/>
              </a:rPr>
              <a:t>, </a:t>
            </a:r>
            <a:r>
              <a:rPr sz="2200" spc="145" dirty="0">
                <a:latin typeface="Calibri"/>
                <a:cs typeface="Calibri"/>
              </a:rPr>
              <a:t>мотивационная, </a:t>
            </a:r>
            <a:r>
              <a:rPr sz="2200" spc="160" dirty="0">
                <a:latin typeface="Calibri"/>
                <a:cs typeface="Calibri"/>
              </a:rPr>
              <a:t>ценностная </a:t>
            </a:r>
            <a:r>
              <a:rPr sz="2200" spc="80" dirty="0">
                <a:latin typeface="Calibri"/>
                <a:cs typeface="Calibri"/>
              </a:rPr>
              <a:t>и  </a:t>
            </a:r>
            <a:r>
              <a:rPr sz="2200" spc="170" dirty="0">
                <a:latin typeface="Calibri"/>
                <a:cs typeface="Calibri"/>
              </a:rPr>
              <a:t>профессиональная </a:t>
            </a:r>
            <a:r>
              <a:rPr sz="2200" spc="150" dirty="0">
                <a:latin typeface="Calibri"/>
                <a:cs typeface="Calibri"/>
              </a:rPr>
              <a:t>поддержка </a:t>
            </a:r>
            <a:r>
              <a:rPr sz="2200" spc="220" dirty="0">
                <a:latin typeface="Calibri"/>
                <a:cs typeface="Calibri"/>
              </a:rPr>
              <a:t>с </a:t>
            </a:r>
            <a:r>
              <a:rPr sz="2200" spc="190" dirty="0">
                <a:latin typeface="Calibri"/>
                <a:cs typeface="Calibri"/>
              </a:rPr>
              <a:t>системным </a:t>
            </a:r>
            <a:r>
              <a:rPr sz="2200" spc="165" dirty="0">
                <a:latin typeface="Calibri"/>
                <a:cs typeface="Calibri"/>
              </a:rPr>
              <a:t>развитием </a:t>
            </a:r>
            <a:r>
              <a:rPr sz="2200" spc="170" dirty="0">
                <a:latin typeface="Calibri"/>
                <a:cs typeface="Calibri"/>
              </a:rPr>
              <a:t>коммуникативных </a:t>
            </a:r>
            <a:r>
              <a:rPr sz="2200" spc="80" dirty="0">
                <a:latin typeface="Calibri"/>
                <a:cs typeface="Calibri"/>
              </a:rPr>
              <a:t>и </a:t>
            </a:r>
            <a:r>
              <a:rPr sz="2200" spc="175" dirty="0">
                <a:latin typeface="Calibri"/>
                <a:cs typeface="Calibri"/>
              </a:rPr>
              <a:t>профессиональных </a:t>
            </a:r>
            <a:r>
              <a:rPr sz="2200" spc="160" dirty="0">
                <a:latin typeface="Calibri"/>
                <a:cs typeface="Calibri"/>
              </a:rPr>
              <a:t>навыков,  </a:t>
            </a:r>
            <a:r>
              <a:rPr sz="2200" spc="145" dirty="0">
                <a:latin typeface="Calibri"/>
                <a:cs typeface="Calibri"/>
              </a:rPr>
              <a:t>необходимых </a:t>
            </a:r>
            <a:r>
              <a:rPr sz="2200" spc="160" dirty="0">
                <a:latin typeface="Calibri"/>
                <a:cs typeface="Calibri"/>
              </a:rPr>
              <a:t>для осознанного </a:t>
            </a:r>
            <a:r>
              <a:rPr sz="2200" spc="155" dirty="0">
                <a:latin typeface="Calibri"/>
                <a:cs typeface="Calibri"/>
              </a:rPr>
              <a:t>целеполагания </a:t>
            </a:r>
            <a:r>
              <a:rPr sz="2200" spc="80" dirty="0">
                <a:latin typeface="Calibri"/>
                <a:cs typeface="Calibri"/>
              </a:rPr>
              <a:t>и </a:t>
            </a:r>
            <a:r>
              <a:rPr sz="2200" spc="165" dirty="0">
                <a:latin typeface="Calibri"/>
                <a:cs typeface="Calibri"/>
              </a:rPr>
              <a:t>выбора </a:t>
            </a:r>
            <a:r>
              <a:rPr sz="2200" spc="140" dirty="0">
                <a:latin typeface="Calibri"/>
                <a:cs typeface="Calibri"/>
              </a:rPr>
              <a:t>карьерной</a:t>
            </a:r>
            <a:r>
              <a:rPr sz="2200" spc="90" dirty="0">
                <a:latin typeface="Calibri"/>
                <a:cs typeface="Calibri"/>
              </a:rPr>
              <a:t> </a:t>
            </a:r>
            <a:r>
              <a:rPr sz="2200" spc="130" dirty="0">
                <a:latin typeface="Calibri"/>
                <a:cs typeface="Calibri"/>
              </a:rPr>
              <a:t>траектории;</a:t>
            </a:r>
            <a:endParaRPr sz="2200">
              <a:latin typeface="Calibri"/>
              <a:cs typeface="Calibri"/>
            </a:endParaRPr>
          </a:p>
          <a:p>
            <a:pPr marL="12700" marR="1164590">
              <a:lnSpc>
                <a:spcPct val="116500"/>
              </a:lnSpc>
            </a:pPr>
            <a:r>
              <a:rPr sz="2200" spc="170" dirty="0">
                <a:latin typeface="Calibri"/>
                <a:cs typeface="Calibri"/>
              </a:rPr>
              <a:t>взаимодействие </a:t>
            </a:r>
            <a:r>
              <a:rPr sz="2200" b="1" spc="5" dirty="0">
                <a:latin typeface="Trebuchet MS"/>
                <a:cs typeface="Trebuchet MS"/>
              </a:rPr>
              <a:t>«успешный </a:t>
            </a:r>
            <a:r>
              <a:rPr sz="2200" b="1" spc="-10" dirty="0">
                <a:latin typeface="Trebuchet MS"/>
                <a:cs typeface="Trebuchet MS"/>
              </a:rPr>
              <a:t>профессионал </a:t>
            </a:r>
            <a:r>
              <a:rPr sz="2200" b="1" spc="580" dirty="0">
                <a:latin typeface="Trebuchet MS"/>
                <a:cs typeface="Trebuchet MS"/>
              </a:rPr>
              <a:t>– </a:t>
            </a:r>
            <a:r>
              <a:rPr sz="2200" b="1" spc="-15" dirty="0">
                <a:latin typeface="Trebuchet MS"/>
                <a:cs typeface="Trebuchet MS"/>
              </a:rPr>
              <a:t>студент, </a:t>
            </a:r>
            <a:r>
              <a:rPr sz="2200" b="1" spc="55" dirty="0">
                <a:latin typeface="Trebuchet MS"/>
                <a:cs typeface="Trebuchet MS"/>
              </a:rPr>
              <a:t>выбирающий </a:t>
            </a:r>
            <a:r>
              <a:rPr sz="2200" b="1" spc="-10" dirty="0">
                <a:latin typeface="Trebuchet MS"/>
                <a:cs typeface="Trebuchet MS"/>
              </a:rPr>
              <a:t>профессию» </a:t>
            </a:r>
            <a:r>
              <a:rPr sz="2200" spc="345" dirty="0">
                <a:latin typeface="Calibri"/>
                <a:cs typeface="Calibri"/>
              </a:rPr>
              <a:t>– </a:t>
            </a:r>
            <a:r>
              <a:rPr sz="2200" spc="165" dirty="0">
                <a:latin typeface="Calibri"/>
                <a:cs typeface="Calibri"/>
              </a:rPr>
              <a:t>краткосрочное  </a:t>
            </a:r>
            <a:r>
              <a:rPr sz="2200" spc="155" dirty="0">
                <a:latin typeface="Calibri"/>
                <a:cs typeface="Calibri"/>
              </a:rPr>
              <a:t>взаимодействие, </a:t>
            </a:r>
            <a:r>
              <a:rPr sz="2200" spc="200" dirty="0">
                <a:latin typeface="Calibri"/>
                <a:cs typeface="Calibri"/>
              </a:rPr>
              <a:t>в </a:t>
            </a:r>
            <a:r>
              <a:rPr sz="2200" spc="155" dirty="0">
                <a:latin typeface="Calibri"/>
                <a:cs typeface="Calibri"/>
              </a:rPr>
              <a:t>процессе которого </a:t>
            </a:r>
            <a:r>
              <a:rPr sz="2200" spc="185" dirty="0">
                <a:latin typeface="Calibri"/>
                <a:cs typeface="Calibri"/>
              </a:rPr>
              <a:t>наставник </a:t>
            </a:r>
            <a:r>
              <a:rPr sz="2200" spc="180" dirty="0">
                <a:latin typeface="Calibri"/>
                <a:cs typeface="Calibri"/>
              </a:rPr>
              <a:t>представляет </a:t>
            </a:r>
            <a:r>
              <a:rPr sz="2200" spc="155" dirty="0">
                <a:latin typeface="Calibri"/>
                <a:cs typeface="Calibri"/>
              </a:rPr>
              <a:t>студенту </a:t>
            </a:r>
            <a:r>
              <a:rPr sz="2200" spc="130" dirty="0">
                <a:latin typeface="Calibri"/>
                <a:cs typeface="Calibri"/>
              </a:rPr>
              <a:t>(группе </a:t>
            </a:r>
            <a:r>
              <a:rPr sz="2200" spc="165" dirty="0">
                <a:latin typeface="Calibri"/>
                <a:cs typeface="Calibri"/>
              </a:rPr>
              <a:t>студентов) </a:t>
            </a:r>
            <a:r>
              <a:rPr sz="2200" spc="180" dirty="0">
                <a:latin typeface="Calibri"/>
                <a:cs typeface="Calibri"/>
              </a:rPr>
              <a:t>возможности  </a:t>
            </a:r>
            <a:r>
              <a:rPr sz="2200" spc="80" dirty="0">
                <a:latin typeface="Calibri"/>
                <a:cs typeface="Calibri"/>
              </a:rPr>
              <a:t>и </a:t>
            </a:r>
            <a:r>
              <a:rPr sz="2200" spc="180" dirty="0">
                <a:latin typeface="Calibri"/>
                <a:cs typeface="Calibri"/>
              </a:rPr>
              <a:t>перспективы </a:t>
            </a:r>
            <a:r>
              <a:rPr sz="2200" spc="155" dirty="0">
                <a:latin typeface="Calibri"/>
                <a:cs typeface="Calibri"/>
              </a:rPr>
              <a:t>конкретного </a:t>
            </a:r>
            <a:r>
              <a:rPr sz="2200" spc="185" dirty="0">
                <a:latin typeface="Calibri"/>
                <a:cs typeface="Calibri"/>
              </a:rPr>
              <a:t>места</a:t>
            </a:r>
            <a:r>
              <a:rPr sz="2200" spc="120" dirty="0">
                <a:latin typeface="Calibri"/>
                <a:cs typeface="Calibri"/>
              </a:rPr>
              <a:t> </a:t>
            </a:r>
            <a:r>
              <a:rPr sz="2200" spc="130" dirty="0">
                <a:latin typeface="Calibri"/>
                <a:cs typeface="Calibri"/>
              </a:rPr>
              <a:t>работы;</a:t>
            </a:r>
            <a:endParaRPr sz="2200">
              <a:latin typeface="Calibri"/>
              <a:cs typeface="Calibri"/>
            </a:endParaRPr>
          </a:p>
          <a:p>
            <a:pPr marL="12700" marR="5080">
              <a:lnSpc>
                <a:spcPct val="116500"/>
              </a:lnSpc>
            </a:pPr>
            <a:r>
              <a:rPr sz="2200" spc="170" dirty="0">
                <a:latin typeface="Calibri"/>
                <a:cs typeface="Calibri"/>
              </a:rPr>
              <a:t>взаимодействие </a:t>
            </a:r>
            <a:r>
              <a:rPr sz="2200" b="1" spc="-25" dirty="0">
                <a:latin typeface="Trebuchet MS"/>
                <a:cs typeface="Trebuchet MS"/>
              </a:rPr>
              <a:t>«коллега </a:t>
            </a:r>
            <a:r>
              <a:rPr sz="2200" b="1" spc="580" dirty="0">
                <a:latin typeface="Trebuchet MS"/>
                <a:cs typeface="Trebuchet MS"/>
              </a:rPr>
              <a:t>– </a:t>
            </a:r>
            <a:r>
              <a:rPr sz="2200" b="1" spc="10" dirty="0">
                <a:latin typeface="Trebuchet MS"/>
                <a:cs typeface="Trebuchet MS"/>
              </a:rPr>
              <a:t>будущий </a:t>
            </a:r>
            <a:r>
              <a:rPr sz="2200" b="1" spc="-25" dirty="0">
                <a:latin typeface="Trebuchet MS"/>
                <a:cs typeface="Trebuchet MS"/>
              </a:rPr>
              <a:t>коллега» </a:t>
            </a:r>
            <a:r>
              <a:rPr sz="2200" spc="345" dirty="0">
                <a:latin typeface="Calibri"/>
                <a:cs typeface="Calibri"/>
              </a:rPr>
              <a:t>– </a:t>
            </a:r>
            <a:r>
              <a:rPr sz="2200" spc="190" dirty="0">
                <a:latin typeface="Calibri"/>
                <a:cs typeface="Calibri"/>
              </a:rPr>
              <a:t>совместная </a:t>
            </a:r>
            <a:r>
              <a:rPr sz="2200" spc="150" dirty="0">
                <a:latin typeface="Calibri"/>
                <a:cs typeface="Calibri"/>
              </a:rPr>
              <a:t>работа </a:t>
            </a:r>
            <a:r>
              <a:rPr sz="2200" spc="125" dirty="0">
                <a:latin typeface="Calibri"/>
                <a:cs typeface="Calibri"/>
              </a:rPr>
              <a:t>по </a:t>
            </a:r>
            <a:r>
              <a:rPr sz="2200" spc="180" dirty="0">
                <a:latin typeface="Calibri"/>
                <a:cs typeface="Calibri"/>
              </a:rPr>
              <a:t>развитию </a:t>
            </a:r>
            <a:r>
              <a:rPr sz="2200" spc="155" dirty="0">
                <a:latin typeface="Calibri"/>
                <a:cs typeface="Calibri"/>
              </a:rPr>
              <a:t>творческого,  </a:t>
            </a:r>
            <a:r>
              <a:rPr sz="2200" spc="145" dirty="0">
                <a:latin typeface="Calibri"/>
                <a:cs typeface="Calibri"/>
              </a:rPr>
              <a:t>предпринимательского, </a:t>
            </a:r>
            <a:r>
              <a:rPr sz="2200" spc="150" dirty="0">
                <a:latin typeface="Calibri"/>
                <a:cs typeface="Calibri"/>
              </a:rPr>
              <a:t>прикладного </a:t>
            </a:r>
            <a:r>
              <a:rPr sz="2200" spc="145" dirty="0">
                <a:latin typeface="Calibri"/>
                <a:cs typeface="Calibri"/>
              </a:rPr>
              <a:t>(модель </a:t>
            </a:r>
            <a:r>
              <a:rPr sz="2200" spc="55" dirty="0">
                <a:latin typeface="Calibri"/>
                <a:cs typeface="Calibri"/>
              </a:rPr>
              <a:t>/ </a:t>
            </a:r>
            <a:r>
              <a:rPr sz="2200" spc="145" dirty="0">
                <a:latin typeface="Calibri"/>
                <a:cs typeface="Calibri"/>
              </a:rPr>
              <a:t>продукт) </a:t>
            </a:r>
            <a:r>
              <a:rPr sz="2200" spc="130" dirty="0">
                <a:latin typeface="Calibri"/>
                <a:cs typeface="Calibri"/>
              </a:rPr>
              <a:t>или </a:t>
            </a:r>
            <a:r>
              <a:rPr sz="2200" spc="160" dirty="0">
                <a:latin typeface="Calibri"/>
                <a:cs typeface="Calibri"/>
              </a:rPr>
              <a:t>социального </a:t>
            </a:r>
            <a:r>
              <a:rPr sz="2200" spc="130" dirty="0">
                <a:latin typeface="Calibri"/>
                <a:cs typeface="Calibri"/>
              </a:rPr>
              <a:t>проекта, </a:t>
            </a:r>
            <a:r>
              <a:rPr sz="2200" spc="200" dirty="0">
                <a:latin typeface="Calibri"/>
                <a:cs typeface="Calibri"/>
              </a:rPr>
              <a:t>в </a:t>
            </a:r>
            <a:r>
              <a:rPr sz="2200" spc="155" dirty="0">
                <a:latin typeface="Calibri"/>
                <a:cs typeface="Calibri"/>
              </a:rPr>
              <a:t>процессе </a:t>
            </a:r>
            <a:r>
              <a:rPr sz="2200" spc="150" dirty="0">
                <a:latin typeface="Calibri"/>
                <a:cs typeface="Calibri"/>
              </a:rPr>
              <a:t>которой  </a:t>
            </a:r>
            <a:r>
              <a:rPr sz="2200" spc="190" dirty="0">
                <a:latin typeface="Calibri"/>
                <a:cs typeface="Calibri"/>
              </a:rPr>
              <a:t>наставляемый </a:t>
            </a:r>
            <a:r>
              <a:rPr sz="2200" spc="175" dirty="0">
                <a:latin typeface="Calibri"/>
                <a:cs typeface="Calibri"/>
              </a:rPr>
              <a:t>делится </a:t>
            </a:r>
            <a:r>
              <a:rPr sz="2200" spc="180" dirty="0">
                <a:latin typeface="Calibri"/>
                <a:cs typeface="Calibri"/>
              </a:rPr>
              <a:t>свежим </a:t>
            </a:r>
            <a:r>
              <a:rPr sz="2200" spc="140" dirty="0">
                <a:latin typeface="Calibri"/>
                <a:cs typeface="Calibri"/>
              </a:rPr>
              <a:t>видением </a:t>
            </a:r>
            <a:r>
              <a:rPr sz="2200" spc="80" dirty="0">
                <a:latin typeface="Calibri"/>
                <a:cs typeface="Calibri"/>
              </a:rPr>
              <a:t>и </a:t>
            </a:r>
            <a:r>
              <a:rPr sz="2200" spc="170" dirty="0">
                <a:latin typeface="Calibri"/>
                <a:cs typeface="Calibri"/>
              </a:rPr>
              <a:t>креативными </a:t>
            </a:r>
            <a:r>
              <a:rPr sz="2200" spc="105" dirty="0">
                <a:latin typeface="Calibri"/>
                <a:cs typeface="Calibri"/>
              </a:rPr>
              <a:t>идеями, </a:t>
            </a:r>
            <a:r>
              <a:rPr sz="2200" spc="170" dirty="0">
                <a:latin typeface="Calibri"/>
                <a:cs typeface="Calibri"/>
              </a:rPr>
              <a:t>способными </a:t>
            </a:r>
            <a:r>
              <a:rPr sz="2200" spc="190" dirty="0">
                <a:latin typeface="Calibri"/>
                <a:cs typeface="Calibri"/>
              </a:rPr>
              <a:t>оказать </a:t>
            </a:r>
            <a:r>
              <a:rPr sz="2200" spc="170" dirty="0">
                <a:latin typeface="Calibri"/>
                <a:cs typeface="Calibri"/>
              </a:rPr>
              <a:t>существенную </a:t>
            </a:r>
            <a:r>
              <a:rPr sz="2200" spc="140" dirty="0">
                <a:latin typeface="Calibri"/>
                <a:cs typeface="Calibri"/>
              </a:rPr>
              <a:t>поддержку  </a:t>
            </a:r>
            <a:r>
              <a:rPr sz="2200" spc="150" dirty="0">
                <a:latin typeface="Calibri"/>
                <a:cs typeface="Calibri"/>
              </a:rPr>
              <a:t>наставнику, </a:t>
            </a:r>
            <a:r>
              <a:rPr sz="2200" spc="140" dirty="0">
                <a:latin typeface="Calibri"/>
                <a:cs typeface="Calibri"/>
              </a:rPr>
              <a:t>а </a:t>
            </a:r>
            <a:r>
              <a:rPr sz="2200" spc="195" dirty="0">
                <a:latin typeface="Calibri"/>
                <a:cs typeface="Calibri"/>
              </a:rPr>
              <a:t>сам </a:t>
            </a:r>
            <a:r>
              <a:rPr sz="2200" spc="185" dirty="0">
                <a:latin typeface="Calibri"/>
                <a:cs typeface="Calibri"/>
              </a:rPr>
              <a:t>наставник выполняет </a:t>
            </a:r>
            <a:r>
              <a:rPr sz="2200" spc="150" dirty="0">
                <a:latin typeface="Calibri"/>
                <a:cs typeface="Calibri"/>
              </a:rPr>
              <a:t>роль </a:t>
            </a:r>
            <a:r>
              <a:rPr sz="2200" spc="160" dirty="0">
                <a:latin typeface="Calibri"/>
                <a:cs typeface="Calibri"/>
              </a:rPr>
              <a:t>организатора </a:t>
            </a:r>
            <a:r>
              <a:rPr sz="2200" spc="80" dirty="0">
                <a:latin typeface="Calibri"/>
                <a:cs typeface="Calibri"/>
              </a:rPr>
              <a:t>и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spc="125" dirty="0">
                <a:latin typeface="Calibri"/>
                <a:cs typeface="Calibri"/>
              </a:rPr>
              <a:t>куратора;</a:t>
            </a:r>
            <a:endParaRPr sz="2200">
              <a:latin typeface="Calibri"/>
              <a:cs typeface="Calibri"/>
            </a:endParaRPr>
          </a:p>
          <a:p>
            <a:pPr marL="12700" marR="241300">
              <a:lnSpc>
                <a:spcPct val="116500"/>
              </a:lnSpc>
            </a:pPr>
            <a:r>
              <a:rPr sz="2200" spc="170" dirty="0">
                <a:latin typeface="Calibri"/>
                <a:cs typeface="Calibri"/>
              </a:rPr>
              <a:t>взаимодействие</a:t>
            </a:r>
            <a:r>
              <a:rPr sz="2200" spc="130" dirty="0">
                <a:latin typeface="Calibri"/>
                <a:cs typeface="Calibri"/>
              </a:rPr>
              <a:t> </a:t>
            </a:r>
            <a:r>
              <a:rPr sz="2200" b="1" spc="15" dirty="0">
                <a:latin typeface="Trebuchet MS"/>
                <a:cs typeface="Trebuchet MS"/>
              </a:rPr>
              <a:t>«работодатель</a:t>
            </a:r>
            <a:r>
              <a:rPr sz="2200" b="1" spc="-25" dirty="0">
                <a:latin typeface="Trebuchet MS"/>
                <a:cs typeface="Trebuchet MS"/>
              </a:rPr>
              <a:t> </a:t>
            </a:r>
            <a:r>
              <a:rPr sz="2200" b="1" spc="580" dirty="0">
                <a:latin typeface="Trebuchet MS"/>
                <a:cs typeface="Trebuchet MS"/>
              </a:rPr>
              <a:t>–</a:t>
            </a:r>
            <a:r>
              <a:rPr sz="2200" b="1" spc="-25" dirty="0">
                <a:latin typeface="Trebuchet MS"/>
                <a:cs typeface="Trebuchet MS"/>
              </a:rPr>
              <a:t> </a:t>
            </a:r>
            <a:r>
              <a:rPr sz="2200" b="1" spc="10" dirty="0">
                <a:latin typeface="Trebuchet MS"/>
                <a:cs typeface="Trebuchet MS"/>
              </a:rPr>
              <a:t>будущий</a:t>
            </a:r>
            <a:r>
              <a:rPr sz="2200" b="1" spc="-30" dirty="0">
                <a:latin typeface="Trebuchet MS"/>
                <a:cs typeface="Trebuchet MS"/>
              </a:rPr>
              <a:t> </a:t>
            </a:r>
            <a:r>
              <a:rPr sz="2200" b="1" dirty="0">
                <a:latin typeface="Trebuchet MS"/>
                <a:cs typeface="Trebuchet MS"/>
              </a:rPr>
              <a:t>сотрудник»</a:t>
            </a:r>
            <a:r>
              <a:rPr sz="2200" b="1" spc="-30" dirty="0">
                <a:latin typeface="Trebuchet MS"/>
                <a:cs typeface="Trebuchet MS"/>
              </a:rPr>
              <a:t> </a:t>
            </a:r>
            <a:r>
              <a:rPr sz="2200" spc="345" dirty="0">
                <a:latin typeface="Calibri"/>
                <a:cs typeface="Calibri"/>
              </a:rPr>
              <a:t>–</a:t>
            </a:r>
            <a:r>
              <a:rPr sz="2200" spc="140" dirty="0">
                <a:latin typeface="Calibri"/>
                <a:cs typeface="Calibri"/>
              </a:rPr>
              <a:t> </a:t>
            </a:r>
            <a:r>
              <a:rPr sz="2200" spc="170" dirty="0">
                <a:latin typeface="Calibri"/>
                <a:cs typeface="Calibri"/>
              </a:rPr>
              <a:t>профессиональная</a:t>
            </a:r>
            <a:r>
              <a:rPr sz="2200" spc="135" dirty="0">
                <a:latin typeface="Calibri"/>
                <a:cs typeface="Calibri"/>
              </a:rPr>
              <a:t> </a:t>
            </a:r>
            <a:r>
              <a:rPr sz="2200" spc="150" dirty="0">
                <a:latin typeface="Calibri"/>
                <a:cs typeface="Calibri"/>
              </a:rPr>
              <a:t>поддержка</a:t>
            </a:r>
            <a:r>
              <a:rPr sz="2200" spc="140" dirty="0">
                <a:latin typeface="Calibri"/>
                <a:cs typeface="Calibri"/>
              </a:rPr>
              <a:t> </a:t>
            </a:r>
            <a:r>
              <a:rPr sz="2200" spc="200" dirty="0">
                <a:latin typeface="Calibri"/>
                <a:cs typeface="Calibri"/>
              </a:rPr>
              <a:t>в</a:t>
            </a:r>
            <a:r>
              <a:rPr sz="2200" spc="140" dirty="0">
                <a:latin typeface="Calibri"/>
                <a:cs typeface="Calibri"/>
              </a:rPr>
              <a:t> </a:t>
            </a:r>
            <a:r>
              <a:rPr sz="2200" spc="170" dirty="0">
                <a:latin typeface="Calibri"/>
                <a:cs typeface="Calibri"/>
              </a:rPr>
              <a:t>формате</a:t>
            </a:r>
            <a:r>
              <a:rPr sz="2200" spc="135" dirty="0">
                <a:latin typeface="Calibri"/>
                <a:cs typeface="Calibri"/>
              </a:rPr>
              <a:t> </a:t>
            </a:r>
            <a:r>
              <a:rPr sz="2200" spc="155" dirty="0">
                <a:latin typeface="Calibri"/>
                <a:cs typeface="Calibri"/>
              </a:rPr>
              <a:t>стажировки,  </a:t>
            </a:r>
            <a:r>
              <a:rPr sz="2200" spc="160" dirty="0">
                <a:latin typeface="Calibri"/>
                <a:cs typeface="Calibri"/>
              </a:rPr>
              <a:t>направленная </a:t>
            </a:r>
            <a:r>
              <a:rPr sz="2200" spc="135" dirty="0">
                <a:latin typeface="Calibri"/>
                <a:cs typeface="Calibri"/>
              </a:rPr>
              <a:t>на </a:t>
            </a:r>
            <a:r>
              <a:rPr sz="2200" spc="165" dirty="0">
                <a:latin typeface="Calibri"/>
                <a:cs typeface="Calibri"/>
              </a:rPr>
              <a:t>развитие </a:t>
            </a:r>
            <a:r>
              <a:rPr sz="2200" spc="170" dirty="0">
                <a:latin typeface="Calibri"/>
                <a:cs typeface="Calibri"/>
              </a:rPr>
              <a:t>конкретных </a:t>
            </a:r>
            <a:r>
              <a:rPr sz="2200" spc="195" dirty="0">
                <a:latin typeface="Calibri"/>
                <a:cs typeface="Calibri"/>
              </a:rPr>
              <a:t>навыков </a:t>
            </a:r>
            <a:r>
              <a:rPr sz="2200" spc="80" dirty="0">
                <a:latin typeface="Calibri"/>
                <a:cs typeface="Calibri"/>
              </a:rPr>
              <a:t>и </a:t>
            </a:r>
            <a:r>
              <a:rPr sz="2200" spc="130" dirty="0">
                <a:latin typeface="Calibri"/>
                <a:cs typeface="Calibri"/>
              </a:rPr>
              <a:t>компетенций, </a:t>
            </a:r>
            <a:r>
              <a:rPr sz="2200" spc="175" dirty="0">
                <a:latin typeface="Calibri"/>
                <a:cs typeface="Calibri"/>
              </a:rPr>
              <a:t>адаптацию </a:t>
            </a:r>
            <a:r>
              <a:rPr sz="2200" spc="135" dirty="0">
                <a:latin typeface="Calibri"/>
                <a:cs typeface="Calibri"/>
              </a:rPr>
              <a:t>на рабочем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170" dirty="0">
                <a:latin typeface="Calibri"/>
                <a:cs typeface="Calibri"/>
              </a:rPr>
              <a:t>месте</a:t>
            </a:r>
            <a:endParaRPr sz="2200">
              <a:latin typeface="Calibri"/>
              <a:cs typeface="Calibri"/>
            </a:endParaRPr>
          </a:p>
          <a:p>
            <a:pPr marL="22860">
              <a:lnSpc>
                <a:spcPct val="100000"/>
              </a:lnSpc>
              <a:spcBef>
                <a:spcPts val="430"/>
              </a:spcBef>
            </a:pPr>
            <a:r>
              <a:rPr sz="2200" spc="80" dirty="0">
                <a:latin typeface="Calibri"/>
                <a:cs typeface="Calibri"/>
              </a:rPr>
              <a:t>и </a:t>
            </a:r>
            <a:r>
              <a:rPr sz="2200" spc="155" dirty="0">
                <a:latin typeface="Calibri"/>
                <a:cs typeface="Calibri"/>
              </a:rPr>
              <a:t>последующее</a:t>
            </a:r>
            <a:r>
              <a:rPr sz="2200" spc="185" dirty="0">
                <a:latin typeface="Calibri"/>
                <a:cs typeface="Calibri"/>
              </a:rPr>
              <a:t> </a:t>
            </a:r>
            <a:r>
              <a:rPr sz="2200" spc="160" dirty="0">
                <a:latin typeface="Calibri"/>
                <a:cs typeface="Calibri"/>
              </a:rPr>
              <a:t>трудоустройство.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169203" y="9417406"/>
            <a:ext cx="5905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latin typeface="Arial"/>
                <a:cs typeface="Arial"/>
              </a:rPr>
              <a:t>1</a:t>
            </a:r>
            <a:r>
              <a:rPr sz="4000" dirty="0">
                <a:latin typeface="Arial"/>
                <a:cs typeface="Arial"/>
              </a:rPr>
              <a:t>8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48255" y="5"/>
            <a:ext cx="14592299" cy="102869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202219" y="9390879"/>
            <a:ext cx="5905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latin typeface="Arial"/>
                <a:cs typeface="Arial"/>
              </a:rPr>
              <a:t>1</a:t>
            </a:r>
            <a:r>
              <a:rPr sz="4000" dirty="0">
                <a:latin typeface="Arial"/>
                <a:cs typeface="Arial"/>
              </a:rPr>
              <a:t>9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31599" y="4187552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731599" y="2740937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79043" y="298517"/>
            <a:ext cx="1134745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565" dirty="0">
                <a:solidFill>
                  <a:srgbClr val="28A0B0"/>
                </a:solidFill>
                <a:latin typeface="Calibri"/>
                <a:cs typeface="Calibri"/>
              </a:rPr>
              <a:t>Этапы </a:t>
            </a:r>
            <a:r>
              <a:rPr sz="5000" spc="385" dirty="0">
                <a:solidFill>
                  <a:srgbClr val="28A0B0"/>
                </a:solidFill>
                <a:latin typeface="Calibri"/>
                <a:cs typeface="Calibri"/>
              </a:rPr>
              <a:t>реализации </a:t>
            </a:r>
            <a:r>
              <a:rPr sz="5000" spc="375" dirty="0">
                <a:solidFill>
                  <a:srgbClr val="28A0B0"/>
                </a:solidFill>
                <a:latin typeface="Calibri"/>
                <a:cs typeface="Calibri"/>
              </a:rPr>
              <a:t>целевой</a:t>
            </a:r>
            <a:r>
              <a:rPr sz="5000" spc="225" dirty="0">
                <a:solidFill>
                  <a:srgbClr val="28A0B0"/>
                </a:solidFill>
                <a:latin typeface="Calibri"/>
                <a:cs typeface="Calibri"/>
              </a:rPr>
              <a:t> </a:t>
            </a:r>
            <a:r>
              <a:rPr sz="5000" spc="360" dirty="0">
                <a:solidFill>
                  <a:srgbClr val="28A0B0"/>
                </a:solidFill>
                <a:latin typeface="Calibri"/>
                <a:cs typeface="Calibri"/>
              </a:rPr>
              <a:t>модели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79043" y="1670293"/>
            <a:ext cx="10264140" cy="1435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100"/>
              </a:spcBef>
            </a:pPr>
            <a:r>
              <a:rPr sz="4000" spc="409" dirty="0">
                <a:solidFill>
                  <a:srgbClr val="251D20"/>
                </a:solidFill>
                <a:latin typeface="Calibri"/>
                <a:cs typeface="Calibri"/>
              </a:rPr>
              <a:t>Этап </a:t>
            </a:r>
            <a:r>
              <a:rPr sz="4000" spc="175" dirty="0">
                <a:solidFill>
                  <a:srgbClr val="251D20"/>
                </a:solidFill>
                <a:latin typeface="Calibri"/>
                <a:cs typeface="Calibri"/>
              </a:rPr>
              <a:t>1. </a:t>
            </a:r>
            <a:r>
              <a:rPr sz="4000" spc="350" dirty="0">
                <a:solidFill>
                  <a:srgbClr val="251D20"/>
                </a:solidFill>
                <a:latin typeface="Calibri"/>
                <a:cs typeface="Calibri"/>
              </a:rPr>
              <a:t>Подготовка </a:t>
            </a:r>
            <a:r>
              <a:rPr sz="4000" spc="305" dirty="0">
                <a:solidFill>
                  <a:srgbClr val="251D20"/>
                </a:solidFill>
                <a:latin typeface="Calibri"/>
                <a:cs typeface="Calibri"/>
              </a:rPr>
              <a:t>условий </a:t>
            </a:r>
            <a:r>
              <a:rPr sz="4000" spc="310" dirty="0">
                <a:solidFill>
                  <a:srgbClr val="251D20"/>
                </a:solidFill>
                <a:latin typeface="Calibri"/>
                <a:cs typeface="Calibri"/>
              </a:rPr>
              <a:t>для </a:t>
            </a:r>
            <a:r>
              <a:rPr sz="4000" spc="345" dirty="0">
                <a:solidFill>
                  <a:srgbClr val="251D20"/>
                </a:solidFill>
                <a:latin typeface="Calibri"/>
                <a:cs typeface="Calibri"/>
              </a:rPr>
              <a:t>запуска  </a:t>
            </a:r>
            <a:r>
              <a:rPr sz="4000" spc="325" dirty="0">
                <a:solidFill>
                  <a:srgbClr val="251D20"/>
                </a:solidFill>
                <a:latin typeface="Calibri"/>
                <a:cs typeface="Calibri"/>
              </a:rPr>
              <a:t>программы</a:t>
            </a:r>
            <a:r>
              <a:rPr sz="4000" spc="28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4000" spc="370" dirty="0">
                <a:solidFill>
                  <a:srgbClr val="251D20"/>
                </a:solidFill>
                <a:latin typeface="Calibri"/>
                <a:cs typeface="Calibri"/>
              </a:rPr>
              <a:t>наставничества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28700" y="6"/>
            <a:ext cx="3067049" cy="3362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28700" y="3457580"/>
            <a:ext cx="3067049" cy="33718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28700" y="6924681"/>
            <a:ext cx="3067049" cy="33623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028705"/>
            <a:ext cx="1028700" cy="1276350"/>
          </a:xfrm>
          <a:custGeom>
            <a:avLst/>
            <a:gdLst/>
            <a:ahLst/>
            <a:cxnLst/>
            <a:rect l="l" t="t" r="r" b="b"/>
            <a:pathLst>
              <a:path w="1028700" h="1276350">
                <a:moveTo>
                  <a:pt x="0" y="0"/>
                </a:moveTo>
                <a:lnTo>
                  <a:pt x="1028699" y="0"/>
                </a:lnTo>
                <a:lnTo>
                  <a:pt x="1028699" y="1276349"/>
                </a:lnTo>
                <a:lnTo>
                  <a:pt x="0" y="1276349"/>
                </a:lnTo>
                <a:lnTo>
                  <a:pt x="0" y="0"/>
                </a:lnTo>
                <a:close/>
              </a:path>
            </a:pathLst>
          </a:custGeom>
          <a:solidFill>
            <a:srgbClr val="28A0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533418" y="8191506"/>
            <a:ext cx="228600" cy="2095500"/>
          </a:xfrm>
          <a:custGeom>
            <a:avLst/>
            <a:gdLst/>
            <a:ahLst/>
            <a:cxnLst/>
            <a:rect l="l" t="t" r="r" b="b"/>
            <a:pathLst>
              <a:path w="228600" h="2095500">
                <a:moveTo>
                  <a:pt x="0" y="0"/>
                </a:moveTo>
                <a:lnTo>
                  <a:pt x="228598" y="0"/>
                </a:lnTo>
                <a:lnTo>
                  <a:pt x="228598" y="2095493"/>
                </a:lnTo>
                <a:lnTo>
                  <a:pt x="0" y="2095493"/>
                </a:lnTo>
                <a:lnTo>
                  <a:pt x="0" y="0"/>
                </a:lnTo>
                <a:close/>
              </a:path>
            </a:pathLst>
          </a:custGeom>
          <a:solidFill>
            <a:srgbClr val="251D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7238163" y="301660"/>
            <a:ext cx="5905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latin typeface="Arial"/>
                <a:cs typeface="Arial"/>
              </a:rPr>
              <a:t>2</a:t>
            </a:r>
            <a:r>
              <a:rPr sz="4000" dirty="0">
                <a:latin typeface="Arial"/>
                <a:cs typeface="Arial"/>
              </a:rPr>
              <a:t>0</a:t>
            </a:r>
            <a:endParaRPr sz="4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889567" y="5694710"/>
            <a:ext cx="120875" cy="1208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89567" y="7084779"/>
            <a:ext cx="120875" cy="1208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89567" y="8011491"/>
            <a:ext cx="120875" cy="1208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402680" y="4445611"/>
            <a:ext cx="12557760" cy="4424680"/>
          </a:xfrm>
          <a:prstGeom prst="rect">
            <a:avLst/>
          </a:prstGeom>
          <a:ln w="75148">
            <a:solidFill>
              <a:srgbClr val="251D20"/>
            </a:solidFill>
          </a:ln>
        </p:spPr>
        <p:txBody>
          <a:bodyPr vert="horz" wrap="square" lIns="0" tIns="171450" rIns="0" bIns="0" rtlCol="0">
            <a:spAutoFit/>
          </a:bodyPr>
          <a:lstStyle/>
          <a:p>
            <a:pPr marL="295275">
              <a:lnSpc>
                <a:spcPct val="100000"/>
              </a:lnSpc>
              <a:spcBef>
                <a:spcPts val="1350"/>
              </a:spcBef>
              <a:tabLst>
                <a:tab pos="3697604" algn="l"/>
              </a:tabLst>
            </a:pPr>
            <a:r>
              <a:rPr sz="3350" b="1" spc="370" dirty="0">
                <a:solidFill>
                  <a:srgbClr val="251D20"/>
                </a:solidFill>
                <a:latin typeface="Trebuchet MS"/>
                <a:cs typeface="Trebuchet MS"/>
              </a:rPr>
              <a:t>РЕЗУЛЬТАТЫ	</a:t>
            </a:r>
            <a:r>
              <a:rPr sz="3350" b="1" spc="365" dirty="0">
                <a:solidFill>
                  <a:srgbClr val="251D20"/>
                </a:solidFill>
                <a:latin typeface="Trebuchet MS"/>
                <a:cs typeface="Trebuchet MS"/>
              </a:rPr>
              <a:t>ЭТАПА</a:t>
            </a:r>
            <a:endParaRPr sz="3350">
              <a:latin typeface="Trebuchet MS"/>
              <a:cs typeface="Trebuchet MS"/>
            </a:endParaRPr>
          </a:p>
          <a:p>
            <a:pPr marL="784225" marR="1263015">
              <a:lnSpc>
                <a:spcPct val="103099"/>
              </a:lnSpc>
              <a:spcBef>
                <a:spcPts val="2755"/>
              </a:spcBef>
            </a:pPr>
            <a:r>
              <a:rPr sz="2950" spc="245" dirty="0">
                <a:solidFill>
                  <a:srgbClr val="251D20"/>
                </a:solidFill>
                <a:latin typeface="Calibri"/>
                <a:cs typeface="Calibri"/>
              </a:rPr>
              <a:t>Cоздана </a:t>
            </a:r>
            <a:r>
              <a:rPr sz="2950" b="1" spc="30" dirty="0">
                <a:solidFill>
                  <a:srgbClr val="251D20"/>
                </a:solidFill>
                <a:latin typeface="Trebuchet MS"/>
                <a:cs typeface="Trebuchet MS"/>
              </a:rPr>
              <a:t>рабочая </a:t>
            </a:r>
            <a:r>
              <a:rPr sz="2950" b="1" spc="-15" dirty="0">
                <a:solidFill>
                  <a:srgbClr val="251D20"/>
                </a:solidFill>
                <a:latin typeface="Trebuchet MS"/>
                <a:cs typeface="Trebuchet MS"/>
              </a:rPr>
              <a:t>группа </a:t>
            </a:r>
            <a:r>
              <a:rPr sz="2950" spc="470" dirty="0">
                <a:solidFill>
                  <a:srgbClr val="251D20"/>
                </a:solidFill>
                <a:latin typeface="Calibri"/>
                <a:cs typeface="Calibri"/>
              </a:rPr>
              <a:t>– </a:t>
            </a:r>
            <a:r>
              <a:rPr sz="2950" spc="220" dirty="0">
                <a:solidFill>
                  <a:srgbClr val="251D20"/>
                </a:solidFill>
                <a:latin typeface="Calibri"/>
                <a:cs typeface="Calibri"/>
              </a:rPr>
              <a:t>команда</a:t>
            </a:r>
            <a:r>
              <a:rPr sz="2950" spc="-26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2950" spc="200" dirty="0">
                <a:solidFill>
                  <a:srgbClr val="251D20"/>
                </a:solidFill>
                <a:latin typeface="Calibri"/>
                <a:cs typeface="Calibri"/>
              </a:rPr>
              <a:t>единомышленников,  </a:t>
            </a:r>
            <a:r>
              <a:rPr sz="2950" spc="235" dirty="0">
                <a:solidFill>
                  <a:srgbClr val="251D20"/>
                </a:solidFill>
                <a:latin typeface="Calibri"/>
                <a:cs typeface="Calibri"/>
              </a:rPr>
              <a:t>которые </a:t>
            </a:r>
            <a:r>
              <a:rPr sz="2950" spc="165" dirty="0">
                <a:solidFill>
                  <a:srgbClr val="251D20"/>
                </a:solidFill>
                <a:latin typeface="Calibri"/>
                <a:cs typeface="Calibri"/>
              </a:rPr>
              <a:t>будут </a:t>
            </a:r>
            <a:r>
              <a:rPr sz="2950" spc="229" dirty="0">
                <a:solidFill>
                  <a:srgbClr val="251D20"/>
                </a:solidFill>
                <a:latin typeface="Calibri"/>
                <a:cs typeface="Calibri"/>
              </a:rPr>
              <a:t>внедрять </a:t>
            </a:r>
            <a:r>
              <a:rPr sz="2950" spc="204" dirty="0">
                <a:solidFill>
                  <a:srgbClr val="251D20"/>
                </a:solidFill>
                <a:latin typeface="Calibri"/>
                <a:cs typeface="Calibri"/>
              </a:rPr>
              <a:t>программу «Целевая </a:t>
            </a:r>
            <a:r>
              <a:rPr sz="2950" spc="210" dirty="0">
                <a:solidFill>
                  <a:srgbClr val="251D20"/>
                </a:solidFill>
                <a:latin typeface="Calibri"/>
                <a:cs typeface="Calibri"/>
              </a:rPr>
              <a:t>модель  </a:t>
            </a:r>
            <a:r>
              <a:rPr sz="2950" spc="240" dirty="0">
                <a:solidFill>
                  <a:srgbClr val="251D20"/>
                </a:solidFill>
                <a:latin typeface="Calibri"/>
                <a:cs typeface="Calibri"/>
              </a:rPr>
              <a:t>наставничества» </a:t>
            </a:r>
            <a:r>
              <a:rPr sz="2950" spc="275" dirty="0">
                <a:solidFill>
                  <a:srgbClr val="251D20"/>
                </a:solidFill>
                <a:latin typeface="Calibri"/>
                <a:cs typeface="Calibri"/>
              </a:rPr>
              <a:t>в </a:t>
            </a:r>
            <a:r>
              <a:rPr sz="2950" spc="220" dirty="0">
                <a:solidFill>
                  <a:srgbClr val="251D20"/>
                </a:solidFill>
                <a:latin typeface="Calibri"/>
                <a:cs typeface="Calibri"/>
              </a:rPr>
              <a:t>образовательной </a:t>
            </a:r>
            <a:r>
              <a:rPr sz="2950" spc="204" dirty="0">
                <a:solidFill>
                  <a:srgbClr val="251D20"/>
                </a:solidFill>
                <a:latin typeface="Calibri"/>
                <a:cs typeface="Calibri"/>
              </a:rPr>
              <a:t>организации  </a:t>
            </a:r>
            <a:r>
              <a:rPr sz="2950" spc="220" dirty="0">
                <a:solidFill>
                  <a:srgbClr val="251D20"/>
                </a:solidFill>
                <a:latin typeface="Calibri"/>
                <a:cs typeface="Calibri"/>
              </a:rPr>
              <a:t>Наличие </a:t>
            </a:r>
            <a:r>
              <a:rPr sz="2950" b="1" spc="50" dirty="0">
                <a:solidFill>
                  <a:srgbClr val="251D20"/>
                </a:solidFill>
                <a:latin typeface="Trebuchet MS"/>
                <a:cs typeface="Trebuchet MS"/>
              </a:rPr>
              <a:t>нормативно-правовой </a:t>
            </a:r>
            <a:r>
              <a:rPr sz="2950" b="1" spc="120" dirty="0">
                <a:solidFill>
                  <a:srgbClr val="251D20"/>
                </a:solidFill>
                <a:latin typeface="Trebuchet MS"/>
                <a:cs typeface="Trebuchet MS"/>
              </a:rPr>
              <a:t>базы </a:t>
            </a:r>
            <a:r>
              <a:rPr sz="2950" spc="225" dirty="0">
                <a:solidFill>
                  <a:srgbClr val="251D20"/>
                </a:solidFill>
                <a:latin typeface="Calibri"/>
                <a:cs typeface="Calibri"/>
              </a:rPr>
              <a:t>для </a:t>
            </a:r>
            <a:r>
              <a:rPr sz="2950" spc="195" dirty="0">
                <a:solidFill>
                  <a:srgbClr val="251D20"/>
                </a:solidFill>
                <a:latin typeface="Calibri"/>
                <a:cs typeface="Calibri"/>
              </a:rPr>
              <a:t>внедрения  </a:t>
            </a:r>
            <a:r>
              <a:rPr sz="2950" spc="235" dirty="0">
                <a:solidFill>
                  <a:srgbClr val="251D20"/>
                </a:solidFill>
                <a:latin typeface="Calibri"/>
                <a:cs typeface="Calibri"/>
              </a:rPr>
              <a:t>программы</a:t>
            </a:r>
            <a:endParaRPr sz="2950">
              <a:latin typeface="Calibri"/>
              <a:cs typeface="Calibri"/>
            </a:endParaRPr>
          </a:p>
          <a:p>
            <a:pPr marL="784225" marR="1630680">
              <a:lnSpc>
                <a:spcPts val="3650"/>
              </a:lnSpc>
              <a:spcBef>
                <a:spcPts val="135"/>
              </a:spcBef>
            </a:pPr>
            <a:r>
              <a:rPr sz="2950" spc="240" dirty="0">
                <a:solidFill>
                  <a:srgbClr val="251D20"/>
                </a:solidFill>
                <a:latin typeface="Calibri"/>
                <a:cs typeface="Calibri"/>
              </a:rPr>
              <a:t>Разработана </a:t>
            </a:r>
            <a:r>
              <a:rPr sz="2950" b="1" spc="60" dirty="0">
                <a:solidFill>
                  <a:srgbClr val="251D20"/>
                </a:solidFill>
                <a:latin typeface="Trebuchet MS"/>
                <a:cs typeface="Trebuchet MS"/>
              </a:rPr>
              <a:t>дорожная карта </a:t>
            </a:r>
            <a:r>
              <a:rPr sz="2950" b="1" dirty="0">
                <a:solidFill>
                  <a:srgbClr val="251D20"/>
                </a:solidFill>
                <a:latin typeface="Trebuchet MS"/>
                <a:cs typeface="Trebuchet MS"/>
              </a:rPr>
              <a:t>внедрения </a:t>
            </a:r>
            <a:r>
              <a:rPr sz="2950" spc="235" dirty="0">
                <a:solidFill>
                  <a:srgbClr val="251D20"/>
                </a:solidFill>
                <a:latin typeface="Calibri"/>
                <a:cs typeface="Calibri"/>
              </a:rPr>
              <a:t>программы</a:t>
            </a:r>
            <a:r>
              <a:rPr sz="2950" spc="-95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2950" spc="275" dirty="0">
                <a:solidFill>
                  <a:srgbClr val="251D20"/>
                </a:solidFill>
                <a:latin typeface="Calibri"/>
                <a:cs typeface="Calibri"/>
              </a:rPr>
              <a:t>в  </a:t>
            </a:r>
            <a:r>
              <a:rPr sz="2950" spc="204" dirty="0">
                <a:solidFill>
                  <a:srgbClr val="251D20"/>
                </a:solidFill>
                <a:latin typeface="Calibri"/>
                <a:cs typeface="Calibri"/>
              </a:rPr>
              <a:t>организации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31599" y="4187550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731599" y="2740928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573500" y="7582167"/>
            <a:ext cx="1714500" cy="1276350"/>
          </a:xfrm>
          <a:custGeom>
            <a:avLst/>
            <a:gdLst/>
            <a:ahLst/>
            <a:cxnLst/>
            <a:rect l="l" t="t" r="r" b="b"/>
            <a:pathLst>
              <a:path w="1714500" h="1276350">
                <a:moveTo>
                  <a:pt x="0" y="0"/>
                </a:moveTo>
                <a:lnTo>
                  <a:pt x="1714499" y="0"/>
                </a:lnTo>
                <a:lnTo>
                  <a:pt x="1714499" y="1276349"/>
                </a:lnTo>
                <a:lnTo>
                  <a:pt x="0" y="1276349"/>
                </a:lnTo>
                <a:lnTo>
                  <a:pt x="0" y="0"/>
                </a:lnTo>
                <a:close/>
              </a:path>
            </a:pathLst>
          </a:custGeom>
          <a:solidFill>
            <a:srgbClr val="28A0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207478" y="0"/>
            <a:ext cx="2666999" cy="6791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207478" y="6886575"/>
            <a:ext cx="2666999" cy="34004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417296" y="330085"/>
            <a:ext cx="5905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2</a:t>
            </a:r>
            <a:r>
              <a:rPr dirty="0"/>
              <a:t>1</a:t>
            </a:r>
          </a:p>
        </p:txBody>
      </p:sp>
      <p:sp>
        <p:nvSpPr>
          <p:cNvPr id="8" name="object 8"/>
          <p:cNvSpPr/>
          <p:nvPr/>
        </p:nvSpPr>
        <p:spPr>
          <a:xfrm>
            <a:off x="775127" y="3261008"/>
            <a:ext cx="113719" cy="1137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5127" y="4398204"/>
            <a:ext cx="113719" cy="1137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5127" y="5535400"/>
            <a:ext cx="113719" cy="1137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69104" y="1728218"/>
            <a:ext cx="13166090" cy="4635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135" dirty="0">
                <a:latin typeface="Trebuchet MS"/>
                <a:cs typeface="Trebuchet MS"/>
              </a:rPr>
              <a:t>ЗАДАЧИ</a:t>
            </a:r>
            <a:r>
              <a:rPr sz="4000" b="1" spc="-220" dirty="0">
                <a:latin typeface="Trebuchet MS"/>
                <a:cs typeface="Trebuchet MS"/>
              </a:rPr>
              <a:t> </a:t>
            </a:r>
            <a:r>
              <a:rPr sz="4000" b="1" spc="15" dirty="0">
                <a:latin typeface="Trebuchet MS"/>
                <a:cs typeface="Trebuchet MS"/>
              </a:rPr>
              <a:t>ЭТАПА:</a:t>
            </a:r>
            <a:endParaRPr sz="4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000">
              <a:latin typeface="Times New Roman"/>
              <a:cs typeface="Times New Roman"/>
            </a:endParaRPr>
          </a:p>
          <a:p>
            <a:pPr marL="507365" marR="5080">
              <a:lnSpc>
                <a:spcPct val="124400"/>
              </a:lnSpc>
              <a:spcBef>
                <a:spcPts val="5"/>
              </a:spcBef>
            </a:pPr>
            <a:r>
              <a:rPr sz="3000" spc="180" dirty="0">
                <a:solidFill>
                  <a:srgbClr val="251D20"/>
                </a:solidFill>
                <a:latin typeface="Calibri"/>
                <a:cs typeface="Calibri"/>
              </a:rPr>
              <a:t>Информировать</a:t>
            </a:r>
            <a:r>
              <a:rPr sz="3000" spc="65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000" spc="125" dirty="0">
                <a:solidFill>
                  <a:srgbClr val="251D20"/>
                </a:solidFill>
                <a:latin typeface="Calibri"/>
                <a:cs typeface="Calibri"/>
              </a:rPr>
              <a:t>о</a:t>
            </a:r>
            <a:r>
              <a:rPr sz="3000" spc="7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000" spc="185" dirty="0">
                <a:solidFill>
                  <a:srgbClr val="251D20"/>
                </a:solidFill>
                <a:latin typeface="Calibri"/>
                <a:cs typeface="Calibri"/>
              </a:rPr>
              <a:t>запуске</a:t>
            </a:r>
            <a:r>
              <a:rPr sz="3000" spc="7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000" spc="180" dirty="0">
                <a:solidFill>
                  <a:srgbClr val="251D20"/>
                </a:solidFill>
                <a:latin typeface="Calibri"/>
                <a:cs typeface="Calibri"/>
              </a:rPr>
              <a:t>программы</a:t>
            </a:r>
            <a:r>
              <a:rPr sz="3000" spc="7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000" spc="275" dirty="0">
                <a:solidFill>
                  <a:srgbClr val="251D20"/>
                </a:solidFill>
                <a:latin typeface="Calibri"/>
                <a:cs typeface="Calibri"/>
              </a:rPr>
              <a:t>в</a:t>
            </a:r>
            <a:r>
              <a:rPr sz="3000" spc="7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000" spc="125" dirty="0">
                <a:solidFill>
                  <a:srgbClr val="251D20"/>
                </a:solidFill>
                <a:latin typeface="Calibri"/>
                <a:cs typeface="Calibri"/>
              </a:rPr>
              <a:t>организации,</a:t>
            </a:r>
            <a:r>
              <a:rPr sz="3000" spc="7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000" spc="125" dirty="0">
                <a:solidFill>
                  <a:srgbClr val="251D20"/>
                </a:solidFill>
                <a:latin typeface="Calibri"/>
                <a:cs typeface="Calibri"/>
              </a:rPr>
              <a:t>о</a:t>
            </a:r>
            <a:r>
              <a:rPr sz="3000" spc="7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000" spc="95" dirty="0">
                <a:solidFill>
                  <a:srgbClr val="251D20"/>
                </a:solidFill>
                <a:latin typeface="Calibri"/>
                <a:cs typeface="Calibri"/>
              </a:rPr>
              <a:t>ее</a:t>
            </a:r>
            <a:r>
              <a:rPr sz="3000" spc="7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000" spc="114" dirty="0">
                <a:solidFill>
                  <a:srgbClr val="251D20"/>
                </a:solidFill>
                <a:latin typeface="Calibri"/>
                <a:cs typeface="Calibri"/>
              </a:rPr>
              <a:t>принципах,  </a:t>
            </a:r>
            <a:r>
              <a:rPr sz="3000" spc="145" dirty="0">
                <a:solidFill>
                  <a:srgbClr val="251D20"/>
                </a:solidFill>
                <a:latin typeface="Calibri"/>
                <a:cs typeface="Calibri"/>
              </a:rPr>
              <a:t>ценностях, </a:t>
            </a:r>
            <a:r>
              <a:rPr sz="3000" spc="204" dirty="0">
                <a:solidFill>
                  <a:srgbClr val="251D20"/>
                </a:solidFill>
                <a:latin typeface="Calibri"/>
                <a:cs typeface="Calibri"/>
              </a:rPr>
              <a:t>возможностях </a:t>
            </a:r>
            <a:r>
              <a:rPr sz="3000" spc="105" dirty="0">
                <a:solidFill>
                  <a:srgbClr val="251D20"/>
                </a:solidFill>
                <a:latin typeface="Calibri"/>
                <a:cs typeface="Calibri"/>
              </a:rPr>
              <a:t>и</a:t>
            </a:r>
            <a:r>
              <a:rPr sz="3000" spc="-175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000" spc="185" dirty="0">
                <a:solidFill>
                  <a:srgbClr val="251D20"/>
                </a:solidFill>
                <a:latin typeface="Calibri"/>
                <a:cs typeface="Calibri"/>
              </a:rPr>
              <a:t>результатах</a:t>
            </a:r>
            <a:endParaRPr sz="3000">
              <a:latin typeface="Calibri"/>
              <a:cs typeface="Calibri"/>
            </a:endParaRPr>
          </a:p>
          <a:p>
            <a:pPr marL="507365" marR="739140">
              <a:lnSpc>
                <a:spcPts val="4480"/>
              </a:lnSpc>
              <a:spcBef>
                <a:spcPts val="290"/>
              </a:spcBef>
            </a:pPr>
            <a:r>
              <a:rPr sz="3000" spc="220" dirty="0">
                <a:solidFill>
                  <a:srgbClr val="251D20"/>
                </a:solidFill>
                <a:latin typeface="Calibri"/>
                <a:cs typeface="Calibri"/>
              </a:rPr>
              <a:t>Создать </a:t>
            </a:r>
            <a:r>
              <a:rPr sz="3000" spc="150" dirty="0">
                <a:solidFill>
                  <a:srgbClr val="251D20"/>
                </a:solidFill>
                <a:latin typeface="Calibri"/>
                <a:cs typeface="Calibri"/>
              </a:rPr>
              <a:t>рабочую </a:t>
            </a:r>
            <a:r>
              <a:rPr sz="3000" spc="90" dirty="0">
                <a:solidFill>
                  <a:srgbClr val="251D20"/>
                </a:solidFill>
                <a:latin typeface="Calibri"/>
                <a:cs typeface="Calibri"/>
              </a:rPr>
              <a:t>группу, </a:t>
            </a:r>
            <a:r>
              <a:rPr sz="3000" spc="190" dirty="0">
                <a:solidFill>
                  <a:srgbClr val="251D20"/>
                </a:solidFill>
                <a:latin typeface="Calibri"/>
                <a:cs typeface="Calibri"/>
              </a:rPr>
              <a:t>назначить </a:t>
            </a:r>
            <a:r>
              <a:rPr sz="3000" spc="155" dirty="0">
                <a:solidFill>
                  <a:srgbClr val="251D20"/>
                </a:solidFill>
                <a:latin typeface="Calibri"/>
                <a:cs typeface="Calibri"/>
              </a:rPr>
              <a:t>координатора </a:t>
            </a:r>
            <a:r>
              <a:rPr sz="3000" spc="125" dirty="0">
                <a:solidFill>
                  <a:srgbClr val="251D20"/>
                </a:solidFill>
                <a:latin typeface="Calibri"/>
                <a:cs typeface="Calibri"/>
              </a:rPr>
              <a:t>группы,</a:t>
            </a:r>
            <a:r>
              <a:rPr sz="3000" spc="-445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000" spc="175" dirty="0">
                <a:solidFill>
                  <a:srgbClr val="251D20"/>
                </a:solidFill>
                <a:latin typeface="Calibri"/>
                <a:cs typeface="Calibri"/>
              </a:rPr>
              <a:t>членов  группы </a:t>
            </a:r>
            <a:r>
              <a:rPr sz="3000" spc="105" dirty="0">
                <a:solidFill>
                  <a:srgbClr val="251D20"/>
                </a:solidFill>
                <a:latin typeface="Calibri"/>
                <a:cs typeface="Calibri"/>
              </a:rPr>
              <a:t>и</a:t>
            </a:r>
            <a:r>
              <a:rPr sz="3000" spc="-6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000" spc="165" dirty="0">
                <a:solidFill>
                  <a:srgbClr val="251D20"/>
                </a:solidFill>
                <a:latin typeface="Calibri"/>
                <a:cs typeface="Calibri"/>
              </a:rPr>
              <a:t>кураторов</a:t>
            </a:r>
            <a:endParaRPr sz="3000">
              <a:latin typeface="Calibri"/>
              <a:cs typeface="Calibri"/>
            </a:endParaRPr>
          </a:p>
          <a:p>
            <a:pPr marL="507365">
              <a:lnSpc>
                <a:spcPct val="100000"/>
              </a:lnSpc>
              <a:spcBef>
                <a:spcPts val="580"/>
              </a:spcBef>
            </a:pPr>
            <a:r>
              <a:rPr sz="3000" spc="220" dirty="0">
                <a:solidFill>
                  <a:srgbClr val="251D20"/>
                </a:solidFill>
                <a:latin typeface="Calibri"/>
                <a:cs typeface="Calibri"/>
              </a:rPr>
              <a:t>Создать </a:t>
            </a:r>
            <a:r>
              <a:rPr sz="3000" spc="150" dirty="0">
                <a:solidFill>
                  <a:srgbClr val="251D20"/>
                </a:solidFill>
                <a:latin typeface="Calibri"/>
                <a:cs typeface="Calibri"/>
              </a:rPr>
              <a:t>дорожную </a:t>
            </a:r>
            <a:r>
              <a:rPr sz="3000" spc="170" dirty="0">
                <a:solidFill>
                  <a:srgbClr val="251D20"/>
                </a:solidFill>
                <a:latin typeface="Calibri"/>
                <a:cs typeface="Calibri"/>
              </a:rPr>
              <a:t>карту </a:t>
            </a:r>
            <a:r>
              <a:rPr sz="3000" spc="140" dirty="0">
                <a:solidFill>
                  <a:srgbClr val="251D20"/>
                </a:solidFill>
                <a:latin typeface="Calibri"/>
                <a:cs typeface="Calibri"/>
              </a:rPr>
              <a:t>внедрения </a:t>
            </a:r>
            <a:r>
              <a:rPr sz="3000" spc="180" dirty="0">
                <a:solidFill>
                  <a:srgbClr val="251D20"/>
                </a:solidFill>
                <a:latin typeface="Calibri"/>
                <a:cs typeface="Calibri"/>
              </a:rPr>
              <a:t>программы</a:t>
            </a:r>
            <a:r>
              <a:rPr sz="3000" spc="-405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000" spc="105" dirty="0">
                <a:solidFill>
                  <a:srgbClr val="251D20"/>
                </a:solidFill>
                <a:latin typeface="Calibri"/>
                <a:cs typeface="Calibri"/>
              </a:rPr>
              <a:t>и </a:t>
            </a:r>
            <a:r>
              <a:rPr sz="3000" spc="150" dirty="0">
                <a:solidFill>
                  <a:srgbClr val="251D20"/>
                </a:solidFill>
                <a:latin typeface="Calibri"/>
                <a:cs typeface="Calibri"/>
              </a:rPr>
              <a:t>определить</a:t>
            </a:r>
            <a:endParaRPr sz="3000">
              <a:latin typeface="Calibri"/>
              <a:cs typeface="Calibri"/>
            </a:endParaRPr>
          </a:p>
          <a:p>
            <a:pPr marL="507365">
              <a:lnSpc>
                <a:spcPct val="100000"/>
              </a:lnSpc>
              <a:spcBef>
                <a:spcPts val="875"/>
              </a:spcBef>
            </a:pPr>
            <a:r>
              <a:rPr sz="3000" spc="145" dirty="0">
                <a:solidFill>
                  <a:srgbClr val="251D20"/>
                </a:solidFill>
                <a:latin typeface="Calibri"/>
                <a:cs typeface="Calibri"/>
              </a:rPr>
              <a:t>необходимые</a:t>
            </a:r>
            <a:r>
              <a:rPr sz="3000" spc="55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000" spc="185" dirty="0">
                <a:solidFill>
                  <a:srgbClr val="251D20"/>
                </a:solidFill>
                <a:latin typeface="Calibri"/>
                <a:cs typeface="Calibri"/>
              </a:rPr>
              <a:t>для</a:t>
            </a:r>
            <a:r>
              <a:rPr sz="3000" spc="6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000" spc="95" dirty="0">
                <a:solidFill>
                  <a:srgbClr val="251D20"/>
                </a:solidFill>
                <a:latin typeface="Calibri"/>
                <a:cs typeface="Calibri"/>
              </a:rPr>
              <a:t>ее</a:t>
            </a:r>
            <a:r>
              <a:rPr sz="3000" spc="6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000" spc="150" dirty="0">
                <a:solidFill>
                  <a:srgbClr val="251D20"/>
                </a:solidFill>
                <a:latin typeface="Calibri"/>
                <a:cs typeface="Calibri"/>
              </a:rPr>
              <a:t>реализации</a:t>
            </a:r>
            <a:r>
              <a:rPr sz="3000" spc="6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000" spc="470" dirty="0">
                <a:solidFill>
                  <a:srgbClr val="251D20"/>
                </a:solidFill>
                <a:latin typeface="Calibri"/>
                <a:cs typeface="Calibri"/>
              </a:rPr>
              <a:t>–</a:t>
            </a:r>
            <a:r>
              <a:rPr sz="3000" spc="6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000" spc="150" dirty="0">
                <a:solidFill>
                  <a:srgbClr val="251D20"/>
                </a:solidFill>
                <a:latin typeface="Calibri"/>
                <a:cs typeface="Calibri"/>
              </a:rPr>
              <a:t>внешние</a:t>
            </a:r>
            <a:r>
              <a:rPr sz="3000" spc="6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000" spc="105" dirty="0">
                <a:solidFill>
                  <a:srgbClr val="251D20"/>
                </a:solidFill>
                <a:latin typeface="Calibri"/>
                <a:cs typeface="Calibri"/>
              </a:rPr>
              <a:t>и</a:t>
            </a:r>
            <a:r>
              <a:rPr sz="3000" spc="6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000" spc="140" dirty="0">
                <a:solidFill>
                  <a:srgbClr val="251D20"/>
                </a:solidFill>
                <a:latin typeface="Calibri"/>
                <a:cs typeface="Calibri"/>
              </a:rPr>
              <a:t>внутренние</a:t>
            </a:r>
            <a:r>
              <a:rPr sz="3000" spc="6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000" spc="185" dirty="0">
                <a:solidFill>
                  <a:srgbClr val="251D20"/>
                </a:solidFill>
                <a:latin typeface="Calibri"/>
                <a:cs typeface="Calibri"/>
              </a:rPr>
              <a:t>ресурсы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31599" y="4187552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731599" y="2740928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8700" y="0"/>
            <a:ext cx="228600" cy="3121660"/>
          </a:xfrm>
          <a:custGeom>
            <a:avLst/>
            <a:gdLst/>
            <a:ahLst/>
            <a:cxnLst/>
            <a:rect l="l" t="t" r="r" b="b"/>
            <a:pathLst>
              <a:path w="228600" h="3121660">
                <a:moveTo>
                  <a:pt x="0" y="3121269"/>
                </a:moveTo>
                <a:lnTo>
                  <a:pt x="0" y="0"/>
                </a:lnTo>
                <a:lnTo>
                  <a:pt x="228599" y="0"/>
                </a:lnTo>
                <a:lnTo>
                  <a:pt x="228599" y="3121269"/>
                </a:lnTo>
                <a:lnTo>
                  <a:pt x="0" y="3121269"/>
                </a:lnTo>
                <a:close/>
              </a:path>
            </a:pathLst>
          </a:custGeom>
          <a:solidFill>
            <a:srgbClr val="251D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70460" y="5689133"/>
            <a:ext cx="547406" cy="11151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83509" y="6842119"/>
            <a:ext cx="1070999" cy="2167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855709" y="7051414"/>
            <a:ext cx="1100338" cy="17853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23418" y="6163211"/>
            <a:ext cx="1454150" cy="832485"/>
          </a:xfrm>
          <a:custGeom>
            <a:avLst/>
            <a:gdLst/>
            <a:ahLst/>
            <a:cxnLst/>
            <a:rect l="l" t="t" r="r" b="b"/>
            <a:pathLst>
              <a:path w="1454150" h="832484">
                <a:moveTo>
                  <a:pt x="69111" y="666737"/>
                </a:moveTo>
                <a:lnTo>
                  <a:pt x="76858" y="662464"/>
                </a:lnTo>
                <a:lnTo>
                  <a:pt x="82291" y="662009"/>
                </a:lnTo>
                <a:lnTo>
                  <a:pt x="87615" y="664792"/>
                </a:lnTo>
                <a:lnTo>
                  <a:pt x="92812" y="669044"/>
                </a:lnTo>
                <a:lnTo>
                  <a:pt x="96002" y="674702"/>
                </a:lnTo>
                <a:lnTo>
                  <a:pt x="96852" y="681055"/>
                </a:lnTo>
                <a:lnTo>
                  <a:pt x="95030" y="687393"/>
                </a:lnTo>
                <a:lnTo>
                  <a:pt x="57084" y="761706"/>
                </a:lnTo>
                <a:lnTo>
                  <a:pt x="1437969" y="0"/>
                </a:lnTo>
                <a:lnTo>
                  <a:pt x="1454095" y="29234"/>
                </a:lnTo>
                <a:lnTo>
                  <a:pt x="73210" y="790941"/>
                </a:lnTo>
                <a:lnTo>
                  <a:pt x="156309" y="798484"/>
                </a:lnTo>
                <a:lnTo>
                  <a:pt x="162755" y="800529"/>
                </a:lnTo>
                <a:lnTo>
                  <a:pt x="167663" y="804614"/>
                </a:lnTo>
                <a:lnTo>
                  <a:pt x="170684" y="810216"/>
                </a:lnTo>
                <a:lnTo>
                  <a:pt x="171471" y="816812"/>
                </a:lnTo>
                <a:lnTo>
                  <a:pt x="169467" y="823269"/>
                </a:lnTo>
                <a:lnTo>
                  <a:pt x="165422" y="828172"/>
                </a:lnTo>
                <a:lnTo>
                  <a:pt x="159855" y="831173"/>
                </a:lnTo>
                <a:lnTo>
                  <a:pt x="153285" y="831927"/>
                </a:lnTo>
                <a:lnTo>
                  <a:pt x="10215" y="818699"/>
                </a:lnTo>
                <a:lnTo>
                  <a:pt x="5375" y="815649"/>
                </a:lnTo>
                <a:lnTo>
                  <a:pt x="0" y="805904"/>
                </a:lnTo>
                <a:lnTo>
                  <a:pt x="1" y="800183"/>
                </a:lnTo>
                <a:lnTo>
                  <a:pt x="2262" y="795123"/>
                </a:lnTo>
                <a:lnTo>
                  <a:pt x="65129" y="672111"/>
                </a:lnTo>
                <a:lnTo>
                  <a:pt x="66744" y="669314"/>
                </a:lnTo>
                <a:lnTo>
                  <a:pt x="69111" y="6667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37148" y="6162372"/>
            <a:ext cx="1416050" cy="892175"/>
          </a:xfrm>
          <a:custGeom>
            <a:avLst/>
            <a:gdLst/>
            <a:ahLst/>
            <a:cxnLst/>
            <a:rect l="l" t="t" r="r" b="b"/>
            <a:pathLst>
              <a:path w="1416050" h="892175">
                <a:moveTo>
                  <a:pt x="1254599" y="891157"/>
                </a:moveTo>
                <a:lnTo>
                  <a:pt x="1247064" y="886521"/>
                </a:lnTo>
                <a:lnTo>
                  <a:pt x="1243992" y="882017"/>
                </a:lnTo>
                <a:lnTo>
                  <a:pt x="1243790" y="876013"/>
                </a:lnTo>
                <a:lnTo>
                  <a:pt x="1244930" y="869395"/>
                </a:lnTo>
                <a:lnTo>
                  <a:pt x="1248282" y="863832"/>
                </a:lnTo>
                <a:lnTo>
                  <a:pt x="1253392" y="859963"/>
                </a:lnTo>
                <a:lnTo>
                  <a:pt x="1259805" y="858426"/>
                </a:lnTo>
                <a:lnTo>
                  <a:pt x="1343169" y="854836"/>
                </a:lnTo>
                <a:lnTo>
                  <a:pt x="0" y="28436"/>
                </a:lnTo>
                <a:lnTo>
                  <a:pt x="17495" y="0"/>
                </a:lnTo>
                <a:lnTo>
                  <a:pt x="1360664" y="826400"/>
                </a:lnTo>
                <a:lnTo>
                  <a:pt x="1326289" y="750369"/>
                </a:lnTo>
                <a:lnTo>
                  <a:pt x="1341374" y="726707"/>
                </a:lnTo>
                <a:lnTo>
                  <a:pt x="1347633" y="727812"/>
                </a:lnTo>
                <a:lnTo>
                  <a:pt x="1352988" y="731178"/>
                </a:lnTo>
                <a:lnTo>
                  <a:pt x="1356881" y="736524"/>
                </a:lnTo>
                <a:lnTo>
                  <a:pt x="1415855" y="867543"/>
                </a:lnTo>
                <a:lnTo>
                  <a:pt x="1415586" y="873258"/>
                </a:lnTo>
                <a:lnTo>
                  <a:pt x="1409754" y="882736"/>
                </a:lnTo>
                <a:lnTo>
                  <a:pt x="1404775" y="885553"/>
                </a:lnTo>
                <a:lnTo>
                  <a:pt x="1399258" y="886078"/>
                </a:lnTo>
                <a:lnTo>
                  <a:pt x="1261238" y="891975"/>
                </a:lnTo>
                <a:lnTo>
                  <a:pt x="1258008" y="891948"/>
                </a:lnTo>
                <a:lnTo>
                  <a:pt x="1254599" y="8911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55177" y="1805694"/>
            <a:ext cx="238414" cy="2464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79799" y="1387797"/>
            <a:ext cx="375285" cy="504825"/>
          </a:xfrm>
          <a:custGeom>
            <a:avLst/>
            <a:gdLst/>
            <a:ahLst/>
            <a:cxnLst/>
            <a:rect l="l" t="t" r="r" b="b"/>
            <a:pathLst>
              <a:path w="375284" h="504825">
                <a:moveTo>
                  <a:pt x="197431" y="504348"/>
                </a:moveTo>
                <a:lnTo>
                  <a:pt x="135786" y="485087"/>
                </a:lnTo>
                <a:lnTo>
                  <a:pt x="102883" y="461740"/>
                </a:lnTo>
                <a:lnTo>
                  <a:pt x="71341" y="429897"/>
                </a:lnTo>
                <a:lnTo>
                  <a:pt x="43221" y="390045"/>
                </a:lnTo>
                <a:lnTo>
                  <a:pt x="20583" y="342670"/>
                </a:lnTo>
                <a:lnTo>
                  <a:pt x="5489" y="288258"/>
                </a:lnTo>
                <a:lnTo>
                  <a:pt x="0" y="227296"/>
                </a:lnTo>
                <a:lnTo>
                  <a:pt x="3651" y="168673"/>
                </a:lnTo>
                <a:lnTo>
                  <a:pt x="14281" y="120390"/>
                </a:lnTo>
                <a:lnTo>
                  <a:pt x="31405" y="81593"/>
                </a:lnTo>
                <a:lnTo>
                  <a:pt x="83190" y="29041"/>
                </a:lnTo>
                <a:lnTo>
                  <a:pt x="155123" y="4181"/>
                </a:lnTo>
                <a:lnTo>
                  <a:pt x="197431" y="0"/>
                </a:lnTo>
                <a:lnTo>
                  <a:pt x="225169" y="1505"/>
                </a:lnTo>
                <a:lnTo>
                  <a:pt x="286194" y="20745"/>
                </a:lnTo>
                <a:lnTo>
                  <a:pt x="347218" y="79804"/>
                </a:lnTo>
                <a:lnTo>
                  <a:pt x="374957" y="200767"/>
                </a:lnTo>
                <a:lnTo>
                  <a:pt x="370323" y="274775"/>
                </a:lnTo>
                <a:lnTo>
                  <a:pt x="357484" y="337780"/>
                </a:lnTo>
                <a:lnTo>
                  <a:pt x="338034" y="390133"/>
                </a:lnTo>
                <a:lnTo>
                  <a:pt x="313568" y="432183"/>
                </a:lnTo>
                <a:lnTo>
                  <a:pt x="285680" y="464280"/>
                </a:lnTo>
                <a:lnTo>
                  <a:pt x="226017" y="500013"/>
                </a:lnTo>
                <a:lnTo>
                  <a:pt x="197431" y="504348"/>
                </a:lnTo>
                <a:close/>
              </a:path>
            </a:pathLst>
          </a:custGeom>
          <a:solidFill>
            <a:srgbClr val="F9B5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343855" y="1588737"/>
            <a:ext cx="40640" cy="102235"/>
          </a:xfrm>
          <a:custGeom>
            <a:avLst/>
            <a:gdLst/>
            <a:ahLst/>
            <a:cxnLst/>
            <a:rect l="l" t="t" r="r" b="b"/>
            <a:pathLst>
              <a:path w="40640" h="102235">
                <a:moveTo>
                  <a:pt x="1790" y="102004"/>
                </a:moveTo>
                <a:lnTo>
                  <a:pt x="2863" y="30461"/>
                </a:lnTo>
                <a:lnTo>
                  <a:pt x="27046" y="0"/>
                </a:lnTo>
                <a:lnTo>
                  <a:pt x="37457" y="11339"/>
                </a:lnTo>
                <a:lnTo>
                  <a:pt x="40603" y="33717"/>
                </a:lnTo>
                <a:lnTo>
                  <a:pt x="36972" y="60073"/>
                </a:lnTo>
                <a:lnTo>
                  <a:pt x="27046" y="83346"/>
                </a:lnTo>
                <a:lnTo>
                  <a:pt x="15514" y="97043"/>
                </a:lnTo>
                <a:lnTo>
                  <a:pt x="7028" y="101949"/>
                </a:lnTo>
                <a:lnTo>
                  <a:pt x="1790" y="102004"/>
                </a:lnTo>
                <a:close/>
              </a:path>
            </a:pathLst>
          </a:custGeom>
          <a:solidFill>
            <a:srgbClr val="F9B5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947039" y="1588737"/>
            <a:ext cx="41275" cy="102235"/>
          </a:xfrm>
          <a:custGeom>
            <a:avLst/>
            <a:gdLst/>
            <a:ahLst/>
            <a:cxnLst/>
            <a:rect l="l" t="t" r="r" b="b"/>
            <a:pathLst>
              <a:path w="41275" h="102235">
                <a:moveTo>
                  <a:pt x="39030" y="102004"/>
                </a:moveTo>
                <a:lnTo>
                  <a:pt x="3659" y="60073"/>
                </a:lnTo>
                <a:lnTo>
                  <a:pt x="0" y="33717"/>
                </a:lnTo>
                <a:lnTo>
                  <a:pt x="3164" y="11339"/>
                </a:lnTo>
                <a:lnTo>
                  <a:pt x="13648" y="0"/>
                </a:lnTo>
                <a:lnTo>
                  <a:pt x="25511" y="2838"/>
                </a:lnTo>
                <a:lnTo>
                  <a:pt x="32975" y="13523"/>
                </a:lnTo>
                <a:lnTo>
                  <a:pt x="36856" y="25061"/>
                </a:lnTo>
                <a:lnTo>
                  <a:pt x="37969" y="30461"/>
                </a:lnTo>
                <a:lnTo>
                  <a:pt x="40832" y="101147"/>
                </a:lnTo>
                <a:lnTo>
                  <a:pt x="39030" y="102004"/>
                </a:lnTo>
                <a:close/>
              </a:path>
            </a:pathLst>
          </a:custGeom>
          <a:solidFill>
            <a:srgbClr val="F9B5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879099" y="1942306"/>
            <a:ext cx="584200" cy="763270"/>
          </a:xfrm>
          <a:custGeom>
            <a:avLst/>
            <a:gdLst/>
            <a:ahLst/>
            <a:cxnLst/>
            <a:rect l="l" t="t" r="r" b="b"/>
            <a:pathLst>
              <a:path w="584200" h="763269">
                <a:moveTo>
                  <a:pt x="540271" y="762679"/>
                </a:moveTo>
                <a:lnTo>
                  <a:pt x="39603" y="762679"/>
                </a:lnTo>
                <a:lnTo>
                  <a:pt x="41259" y="364332"/>
                </a:lnTo>
                <a:lnTo>
                  <a:pt x="0" y="85692"/>
                </a:lnTo>
                <a:lnTo>
                  <a:pt x="44149" y="60631"/>
                </a:lnTo>
                <a:lnTo>
                  <a:pt x="92570" y="38784"/>
                </a:lnTo>
                <a:lnTo>
                  <a:pt x="139769" y="18968"/>
                </a:lnTo>
                <a:lnTo>
                  <a:pt x="180251" y="0"/>
                </a:lnTo>
                <a:lnTo>
                  <a:pt x="299372" y="64649"/>
                </a:lnTo>
                <a:lnTo>
                  <a:pt x="548071" y="64649"/>
                </a:lnTo>
                <a:lnTo>
                  <a:pt x="583980" y="86244"/>
                </a:lnTo>
                <a:lnTo>
                  <a:pt x="538615" y="364332"/>
                </a:lnTo>
                <a:lnTo>
                  <a:pt x="540271" y="762679"/>
                </a:lnTo>
                <a:close/>
              </a:path>
              <a:path w="584200" h="763269">
                <a:moveTo>
                  <a:pt x="548071" y="64649"/>
                </a:moveTo>
                <a:lnTo>
                  <a:pt x="299372" y="64649"/>
                </a:lnTo>
                <a:lnTo>
                  <a:pt x="418666" y="0"/>
                </a:lnTo>
                <a:lnTo>
                  <a:pt x="456813" y="19054"/>
                </a:lnTo>
                <a:lnTo>
                  <a:pt x="498878" y="39060"/>
                </a:lnTo>
                <a:lnTo>
                  <a:pt x="542164" y="61096"/>
                </a:lnTo>
                <a:lnTo>
                  <a:pt x="548071" y="64649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55522" y="1942306"/>
            <a:ext cx="238311" cy="1047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02542" y="2045765"/>
            <a:ext cx="144780" cy="622300"/>
          </a:xfrm>
          <a:custGeom>
            <a:avLst/>
            <a:gdLst/>
            <a:ahLst/>
            <a:cxnLst/>
            <a:rect l="l" t="t" r="r" b="b"/>
            <a:pathLst>
              <a:path w="144779" h="622300">
                <a:moveTo>
                  <a:pt x="72273" y="622272"/>
                </a:moveTo>
                <a:lnTo>
                  <a:pt x="0" y="567179"/>
                </a:lnTo>
                <a:lnTo>
                  <a:pt x="41673" y="0"/>
                </a:lnTo>
                <a:lnTo>
                  <a:pt x="102527" y="0"/>
                </a:lnTo>
                <a:lnTo>
                  <a:pt x="144166" y="567179"/>
                </a:lnTo>
                <a:lnTo>
                  <a:pt x="72273" y="622272"/>
                </a:lnTo>
                <a:close/>
              </a:path>
            </a:pathLst>
          </a:custGeom>
          <a:solidFill>
            <a:srgbClr val="D01C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25208" y="2005575"/>
            <a:ext cx="98836" cy="1012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71090" y="1942306"/>
            <a:ext cx="288290" cy="763270"/>
          </a:xfrm>
          <a:custGeom>
            <a:avLst/>
            <a:gdLst/>
            <a:ahLst/>
            <a:cxnLst/>
            <a:rect l="l" t="t" r="r" b="b"/>
            <a:pathLst>
              <a:path w="288290" h="763269">
                <a:moveTo>
                  <a:pt x="256733" y="762679"/>
                </a:moveTo>
                <a:lnTo>
                  <a:pt x="68" y="762679"/>
                </a:lnTo>
                <a:lnTo>
                  <a:pt x="0" y="399519"/>
                </a:lnTo>
                <a:lnTo>
                  <a:pt x="122812" y="0"/>
                </a:lnTo>
                <a:lnTo>
                  <a:pt x="160960" y="19054"/>
                </a:lnTo>
                <a:lnTo>
                  <a:pt x="203024" y="39060"/>
                </a:lnTo>
                <a:lnTo>
                  <a:pt x="246311" y="61096"/>
                </a:lnTo>
                <a:lnTo>
                  <a:pt x="288126" y="86244"/>
                </a:lnTo>
                <a:lnTo>
                  <a:pt x="242761" y="364332"/>
                </a:lnTo>
                <a:lnTo>
                  <a:pt x="256733" y="762679"/>
                </a:lnTo>
                <a:close/>
              </a:path>
            </a:pathLst>
          </a:custGeom>
          <a:solidFill>
            <a:srgbClr val="2E2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71090" y="1925850"/>
            <a:ext cx="184150" cy="416559"/>
          </a:xfrm>
          <a:custGeom>
            <a:avLst/>
            <a:gdLst/>
            <a:ahLst/>
            <a:cxnLst/>
            <a:rect l="l" t="t" r="r" b="b"/>
            <a:pathLst>
              <a:path w="184150" h="416560">
                <a:moveTo>
                  <a:pt x="0" y="415975"/>
                </a:moveTo>
                <a:lnTo>
                  <a:pt x="122812" y="0"/>
                </a:lnTo>
                <a:lnTo>
                  <a:pt x="158931" y="34532"/>
                </a:lnTo>
                <a:lnTo>
                  <a:pt x="183977" y="146754"/>
                </a:lnTo>
                <a:lnTo>
                  <a:pt x="0" y="415975"/>
                </a:lnTo>
                <a:close/>
              </a:path>
            </a:pathLst>
          </a:custGeom>
          <a:solidFill>
            <a:srgbClr val="23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171089" y="2167611"/>
            <a:ext cx="97155" cy="174625"/>
          </a:xfrm>
          <a:custGeom>
            <a:avLst/>
            <a:gdLst/>
            <a:ahLst/>
            <a:cxnLst/>
            <a:rect l="l" t="t" r="r" b="b"/>
            <a:pathLst>
              <a:path w="97154" h="174625">
                <a:moveTo>
                  <a:pt x="0" y="174214"/>
                </a:moveTo>
                <a:lnTo>
                  <a:pt x="74998" y="0"/>
                </a:lnTo>
                <a:lnTo>
                  <a:pt x="96559" y="113843"/>
                </a:lnTo>
                <a:lnTo>
                  <a:pt x="0" y="174214"/>
                </a:lnTo>
                <a:close/>
              </a:path>
            </a:pathLst>
          </a:custGeom>
          <a:solidFill>
            <a:srgbClr val="23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879099" y="1942306"/>
            <a:ext cx="299085" cy="763270"/>
          </a:xfrm>
          <a:custGeom>
            <a:avLst/>
            <a:gdLst/>
            <a:ahLst/>
            <a:cxnLst/>
            <a:rect l="l" t="t" r="r" b="b"/>
            <a:pathLst>
              <a:path w="299084" h="763269">
                <a:moveTo>
                  <a:pt x="298855" y="762679"/>
                </a:moveTo>
                <a:lnTo>
                  <a:pt x="32221" y="762679"/>
                </a:lnTo>
                <a:lnTo>
                  <a:pt x="35084" y="356639"/>
                </a:lnTo>
                <a:lnTo>
                  <a:pt x="0" y="85692"/>
                </a:lnTo>
                <a:lnTo>
                  <a:pt x="43486" y="60616"/>
                </a:lnTo>
                <a:lnTo>
                  <a:pt x="90449" y="38771"/>
                </a:lnTo>
                <a:lnTo>
                  <a:pt x="136189" y="18963"/>
                </a:lnTo>
                <a:lnTo>
                  <a:pt x="176008" y="0"/>
                </a:lnTo>
                <a:lnTo>
                  <a:pt x="298820" y="399519"/>
                </a:lnTo>
                <a:lnTo>
                  <a:pt x="298855" y="762679"/>
                </a:lnTo>
                <a:close/>
              </a:path>
            </a:pathLst>
          </a:custGeom>
          <a:solidFill>
            <a:srgbClr val="332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993943" y="1925850"/>
            <a:ext cx="184150" cy="416559"/>
          </a:xfrm>
          <a:custGeom>
            <a:avLst/>
            <a:gdLst/>
            <a:ahLst/>
            <a:cxnLst/>
            <a:rect l="l" t="t" r="r" b="b"/>
            <a:pathLst>
              <a:path w="184150" h="416560">
                <a:moveTo>
                  <a:pt x="183977" y="415975"/>
                </a:moveTo>
                <a:lnTo>
                  <a:pt x="0" y="146753"/>
                </a:lnTo>
                <a:lnTo>
                  <a:pt x="25045" y="34532"/>
                </a:lnTo>
                <a:lnTo>
                  <a:pt x="61164" y="0"/>
                </a:lnTo>
                <a:lnTo>
                  <a:pt x="183977" y="415975"/>
                </a:lnTo>
                <a:close/>
              </a:path>
            </a:pathLst>
          </a:custGeom>
          <a:solidFill>
            <a:srgbClr val="23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82706" y="2167611"/>
            <a:ext cx="95250" cy="174625"/>
          </a:xfrm>
          <a:custGeom>
            <a:avLst/>
            <a:gdLst/>
            <a:ahLst/>
            <a:cxnLst/>
            <a:rect l="l" t="t" r="r" b="b"/>
            <a:pathLst>
              <a:path w="95250" h="174625">
                <a:moveTo>
                  <a:pt x="95214" y="174214"/>
                </a:moveTo>
                <a:lnTo>
                  <a:pt x="0" y="113843"/>
                </a:lnTo>
                <a:lnTo>
                  <a:pt x="20215" y="0"/>
                </a:lnTo>
                <a:lnTo>
                  <a:pt x="95214" y="174214"/>
                </a:lnTo>
                <a:close/>
              </a:path>
            </a:pathLst>
          </a:custGeom>
          <a:solidFill>
            <a:srgbClr val="23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967621" y="1323031"/>
            <a:ext cx="401320" cy="354330"/>
          </a:xfrm>
          <a:custGeom>
            <a:avLst/>
            <a:gdLst/>
            <a:ahLst/>
            <a:cxnLst/>
            <a:rect l="l" t="t" r="r" b="b"/>
            <a:pathLst>
              <a:path w="401320" h="354330">
                <a:moveTo>
                  <a:pt x="246849" y="28381"/>
                </a:moveTo>
                <a:lnTo>
                  <a:pt x="189634" y="28381"/>
                </a:lnTo>
                <a:lnTo>
                  <a:pt x="198381" y="22759"/>
                </a:lnTo>
                <a:lnTo>
                  <a:pt x="204908" y="13135"/>
                </a:lnTo>
                <a:lnTo>
                  <a:pt x="208991" y="4038"/>
                </a:lnTo>
                <a:lnTo>
                  <a:pt x="210402" y="0"/>
                </a:lnTo>
                <a:lnTo>
                  <a:pt x="211781" y="1861"/>
                </a:lnTo>
                <a:lnTo>
                  <a:pt x="216232" y="6704"/>
                </a:lnTo>
                <a:lnTo>
                  <a:pt x="224228" y="13417"/>
                </a:lnTo>
                <a:lnTo>
                  <a:pt x="236241" y="20888"/>
                </a:lnTo>
                <a:lnTo>
                  <a:pt x="246849" y="28381"/>
                </a:lnTo>
                <a:close/>
              </a:path>
              <a:path w="401320" h="354330">
                <a:moveTo>
                  <a:pt x="26321" y="353848"/>
                </a:moveTo>
                <a:lnTo>
                  <a:pt x="10254" y="306708"/>
                </a:lnTo>
                <a:lnTo>
                  <a:pt x="4588" y="276297"/>
                </a:lnTo>
                <a:lnTo>
                  <a:pt x="3760" y="271605"/>
                </a:lnTo>
                <a:lnTo>
                  <a:pt x="0" y="234561"/>
                </a:lnTo>
                <a:lnTo>
                  <a:pt x="1438" y="216581"/>
                </a:lnTo>
                <a:lnTo>
                  <a:pt x="15696" y="163150"/>
                </a:lnTo>
                <a:lnTo>
                  <a:pt x="35945" y="126387"/>
                </a:lnTo>
                <a:lnTo>
                  <a:pt x="83662" y="77943"/>
                </a:lnTo>
                <a:lnTo>
                  <a:pt x="108840" y="63890"/>
                </a:lnTo>
                <a:lnTo>
                  <a:pt x="109461" y="63552"/>
                </a:lnTo>
                <a:lnTo>
                  <a:pt x="113704" y="61747"/>
                </a:lnTo>
                <a:lnTo>
                  <a:pt x="116568" y="60588"/>
                </a:lnTo>
                <a:lnTo>
                  <a:pt x="157012" y="41555"/>
                </a:lnTo>
                <a:lnTo>
                  <a:pt x="195538" y="15298"/>
                </a:lnTo>
                <a:lnTo>
                  <a:pt x="199742" y="11225"/>
                </a:lnTo>
                <a:lnTo>
                  <a:pt x="197603" y="23072"/>
                </a:lnTo>
                <a:lnTo>
                  <a:pt x="189634" y="28381"/>
                </a:lnTo>
                <a:lnTo>
                  <a:pt x="246849" y="28381"/>
                </a:lnTo>
                <a:lnTo>
                  <a:pt x="248689" y="29681"/>
                </a:lnTo>
                <a:lnTo>
                  <a:pt x="257608" y="39288"/>
                </a:lnTo>
                <a:lnTo>
                  <a:pt x="262976" y="47022"/>
                </a:lnTo>
                <a:lnTo>
                  <a:pt x="264771" y="50197"/>
                </a:lnTo>
                <a:lnTo>
                  <a:pt x="284265" y="50197"/>
                </a:lnTo>
                <a:lnTo>
                  <a:pt x="289846" y="55671"/>
                </a:lnTo>
                <a:lnTo>
                  <a:pt x="303647" y="71079"/>
                </a:lnTo>
                <a:lnTo>
                  <a:pt x="310756" y="79641"/>
                </a:lnTo>
                <a:lnTo>
                  <a:pt x="330544" y="95326"/>
                </a:lnTo>
                <a:lnTo>
                  <a:pt x="349571" y="115448"/>
                </a:lnTo>
                <a:lnTo>
                  <a:pt x="367259" y="140571"/>
                </a:lnTo>
                <a:lnTo>
                  <a:pt x="382387" y="170013"/>
                </a:lnTo>
                <a:lnTo>
                  <a:pt x="88775" y="170013"/>
                </a:lnTo>
                <a:lnTo>
                  <a:pt x="62855" y="170481"/>
                </a:lnTo>
                <a:lnTo>
                  <a:pt x="52421" y="181571"/>
                </a:lnTo>
                <a:lnTo>
                  <a:pt x="42027" y="201940"/>
                </a:lnTo>
                <a:lnTo>
                  <a:pt x="33301" y="225005"/>
                </a:lnTo>
                <a:lnTo>
                  <a:pt x="27874" y="244182"/>
                </a:lnTo>
                <a:lnTo>
                  <a:pt x="27494" y="274819"/>
                </a:lnTo>
                <a:lnTo>
                  <a:pt x="31720" y="302584"/>
                </a:lnTo>
                <a:lnTo>
                  <a:pt x="36360" y="323002"/>
                </a:lnTo>
                <a:lnTo>
                  <a:pt x="37119" y="331597"/>
                </a:lnTo>
                <a:lnTo>
                  <a:pt x="31358" y="334253"/>
                </a:lnTo>
                <a:lnTo>
                  <a:pt x="26321" y="353848"/>
                </a:lnTo>
                <a:close/>
              </a:path>
              <a:path w="401320" h="354330">
                <a:moveTo>
                  <a:pt x="284265" y="50197"/>
                </a:moveTo>
                <a:lnTo>
                  <a:pt x="264771" y="50197"/>
                </a:lnTo>
                <a:lnTo>
                  <a:pt x="261985" y="40288"/>
                </a:lnTo>
                <a:lnTo>
                  <a:pt x="258445" y="32163"/>
                </a:lnTo>
                <a:lnTo>
                  <a:pt x="255403" y="26668"/>
                </a:lnTo>
                <a:lnTo>
                  <a:pt x="254111" y="24648"/>
                </a:lnTo>
                <a:lnTo>
                  <a:pt x="272339" y="38501"/>
                </a:lnTo>
                <a:lnTo>
                  <a:pt x="284265" y="50197"/>
                </a:lnTo>
                <a:close/>
              </a:path>
              <a:path w="401320" h="354330">
                <a:moveTo>
                  <a:pt x="201191" y="209509"/>
                </a:moveTo>
                <a:lnTo>
                  <a:pt x="200743" y="209509"/>
                </a:lnTo>
                <a:lnTo>
                  <a:pt x="152196" y="200943"/>
                </a:lnTo>
                <a:lnTo>
                  <a:pt x="116714" y="183975"/>
                </a:lnTo>
                <a:lnTo>
                  <a:pt x="88775" y="170013"/>
                </a:lnTo>
                <a:lnTo>
                  <a:pt x="382387" y="170013"/>
                </a:lnTo>
                <a:lnTo>
                  <a:pt x="382565" y="170360"/>
                </a:lnTo>
                <a:lnTo>
                  <a:pt x="312998" y="170360"/>
                </a:lnTo>
                <a:lnTo>
                  <a:pt x="285086" y="184283"/>
                </a:lnTo>
                <a:lnTo>
                  <a:pt x="249689" y="201059"/>
                </a:lnTo>
                <a:lnTo>
                  <a:pt x="201191" y="209495"/>
                </a:lnTo>
                <a:close/>
              </a:path>
              <a:path w="401320" h="354330">
                <a:moveTo>
                  <a:pt x="384065" y="341084"/>
                </a:moveTo>
                <a:lnTo>
                  <a:pt x="384099" y="322489"/>
                </a:lnTo>
                <a:lnTo>
                  <a:pt x="378338" y="319798"/>
                </a:lnTo>
                <a:lnTo>
                  <a:pt x="376773" y="298233"/>
                </a:lnTo>
                <a:lnTo>
                  <a:pt x="373504" y="251039"/>
                </a:lnTo>
                <a:lnTo>
                  <a:pt x="362828" y="200895"/>
                </a:lnTo>
                <a:lnTo>
                  <a:pt x="339045" y="170481"/>
                </a:lnTo>
                <a:lnTo>
                  <a:pt x="312998" y="170360"/>
                </a:lnTo>
                <a:lnTo>
                  <a:pt x="382565" y="170360"/>
                </a:lnTo>
                <a:lnTo>
                  <a:pt x="383030" y="171264"/>
                </a:lnTo>
                <a:lnTo>
                  <a:pt x="401151" y="239096"/>
                </a:lnTo>
                <a:lnTo>
                  <a:pt x="399511" y="292883"/>
                </a:lnTo>
                <a:lnTo>
                  <a:pt x="389889" y="328315"/>
                </a:lnTo>
                <a:lnTo>
                  <a:pt x="384065" y="341084"/>
                </a:lnTo>
                <a:close/>
              </a:path>
            </a:pathLst>
          </a:custGeom>
          <a:solidFill>
            <a:srgbClr val="532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354756" y="2024928"/>
            <a:ext cx="226060" cy="501650"/>
          </a:xfrm>
          <a:custGeom>
            <a:avLst/>
            <a:gdLst/>
            <a:ahLst/>
            <a:cxnLst/>
            <a:rect l="l" t="t" r="r" b="b"/>
            <a:pathLst>
              <a:path w="226059" h="501650">
                <a:moveTo>
                  <a:pt x="101768" y="501461"/>
                </a:moveTo>
                <a:lnTo>
                  <a:pt x="36498" y="498390"/>
                </a:lnTo>
                <a:lnTo>
                  <a:pt x="0" y="82277"/>
                </a:lnTo>
                <a:lnTo>
                  <a:pt x="5947" y="50598"/>
                </a:lnTo>
                <a:lnTo>
                  <a:pt x="23001" y="24553"/>
                </a:lnTo>
                <a:lnTo>
                  <a:pt x="48580" y="6801"/>
                </a:lnTo>
                <a:lnTo>
                  <a:pt x="80104" y="0"/>
                </a:lnTo>
                <a:lnTo>
                  <a:pt x="111802" y="5947"/>
                </a:lnTo>
                <a:lnTo>
                  <a:pt x="137857" y="23001"/>
                </a:lnTo>
                <a:lnTo>
                  <a:pt x="155613" y="48580"/>
                </a:lnTo>
                <a:lnTo>
                  <a:pt x="162415" y="80104"/>
                </a:lnTo>
                <a:lnTo>
                  <a:pt x="225616" y="452370"/>
                </a:lnTo>
                <a:lnTo>
                  <a:pt x="208014" y="456915"/>
                </a:lnTo>
                <a:lnTo>
                  <a:pt x="184727" y="458507"/>
                </a:lnTo>
                <a:lnTo>
                  <a:pt x="161996" y="460894"/>
                </a:lnTo>
                <a:lnTo>
                  <a:pt x="146063" y="467825"/>
                </a:lnTo>
                <a:lnTo>
                  <a:pt x="135945" y="475730"/>
                </a:lnTo>
                <a:lnTo>
                  <a:pt x="123075" y="484022"/>
                </a:lnTo>
                <a:lnTo>
                  <a:pt x="110625" y="492625"/>
                </a:lnTo>
                <a:lnTo>
                  <a:pt x="101768" y="501461"/>
                </a:lnTo>
                <a:close/>
              </a:path>
            </a:pathLst>
          </a:custGeom>
          <a:solidFill>
            <a:srgbClr val="2E2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713220" y="2027584"/>
            <a:ext cx="241935" cy="399415"/>
          </a:xfrm>
          <a:custGeom>
            <a:avLst/>
            <a:gdLst/>
            <a:ahLst/>
            <a:cxnLst/>
            <a:rect l="l" t="t" r="r" b="b"/>
            <a:pathLst>
              <a:path w="241934" h="399414">
                <a:moveTo>
                  <a:pt x="0" y="399347"/>
                </a:moveTo>
                <a:lnTo>
                  <a:pt x="79738" y="76136"/>
                </a:lnTo>
                <a:lnTo>
                  <a:pt x="106939" y="20254"/>
                </a:lnTo>
                <a:lnTo>
                  <a:pt x="165707" y="0"/>
                </a:lnTo>
                <a:lnTo>
                  <a:pt x="196877" y="8270"/>
                </a:lnTo>
                <a:lnTo>
                  <a:pt x="221589" y="27201"/>
                </a:lnTo>
                <a:lnTo>
                  <a:pt x="237394" y="54023"/>
                </a:lnTo>
                <a:lnTo>
                  <a:pt x="241843" y="85968"/>
                </a:lnTo>
                <a:lnTo>
                  <a:pt x="237960" y="110841"/>
                </a:lnTo>
                <a:lnTo>
                  <a:pt x="226302" y="176413"/>
                </a:lnTo>
                <a:lnTo>
                  <a:pt x="206856" y="269113"/>
                </a:lnTo>
                <a:lnTo>
                  <a:pt x="181337" y="368633"/>
                </a:lnTo>
                <a:lnTo>
                  <a:pt x="142691" y="368633"/>
                </a:lnTo>
                <a:lnTo>
                  <a:pt x="126655" y="368816"/>
                </a:lnTo>
                <a:lnTo>
                  <a:pt x="99375" y="372452"/>
                </a:lnTo>
                <a:lnTo>
                  <a:pt x="62397" y="381055"/>
                </a:lnTo>
                <a:lnTo>
                  <a:pt x="25884" y="391171"/>
                </a:lnTo>
                <a:lnTo>
                  <a:pt x="0" y="399347"/>
                </a:lnTo>
                <a:close/>
              </a:path>
              <a:path w="241934" h="399414">
                <a:moveTo>
                  <a:pt x="179609" y="375371"/>
                </a:moveTo>
                <a:lnTo>
                  <a:pt x="165087" y="370723"/>
                </a:lnTo>
                <a:lnTo>
                  <a:pt x="154141" y="368872"/>
                </a:lnTo>
                <a:lnTo>
                  <a:pt x="142691" y="368633"/>
                </a:lnTo>
                <a:lnTo>
                  <a:pt x="181337" y="368633"/>
                </a:lnTo>
                <a:lnTo>
                  <a:pt x="179609" y="375371"/>
                </a:lnTo>
                <a:close/>
              </a:path>
            </a:pathLst>
          </a:custGeom>
          <a:solidFill>
            <a:srgbClr val="2E2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253332" y="2260342"/>
            <a:ext cx="66675" cy="125095"/>
          </a:xfrm>
          <a:custGeom>
            <a:avLst/>
            <a:gdLst/>
            <a:ahLst/>
            <a:cxnLst/>
            <a:rect l="l" t="t" r="r" b="b"/>
            <a:pathLst>
              <a:path w="66675" h="125094">
                <a:moveTo>
                  <a:pt x="26390" y="125089"/>
                </a:moveTo>
                <a:lnTo>
                  <a:pt x="0" y="9072"/>
                </a:lnTo>
                <a:lnTo>
                  <a:pt x="39810" y="0"/>
                </a:lnTo>
                <a:lnTo>
                  <a:pt x="66201" y="116016"/>
                </a:lnTo>
                <a:lnTo>
                  <a:pt x="26390" y="125089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707459" y="2259652"/>
            <a:ext cx="591820" cy="278765"/>
          </a:xfrm>
          <a:custGeom>
            <a:avLst/>
            <a:gdLst/>
            <a:ahLst/>
            <a:cxnLst/>
            <a:rect l="l" t="t" r="r" b="b"/>
            <a:pathLst>
              <a:path w="591820" h="278764">
                <a:moveTo>
                  <a:pt x="75431" y="278757"/>
                </a:moveTo>
                <a:lnTo>
                  <a:pt x="45365" y="270674"/>
                </a:lnTo>
                <a:lnTo>
                  <a:pt x="20525" y="251912"/>
                </a:lnTo>
                <a:lnTo>
                  <a:pt x="4226" y="224098"/>
                </a:lnTo>
                <a:lnTo>
                  <a:pt x="0" y="192121"/>
                </a:lnTo>
                <a:lnTo>
                  <a:pt x="8088" y="162053"/>
                </a:lnTo>
                <a:lnTo>
                  <a:pt x="26862" y="137212"/>
                </a:lnTo>
                <a:lnTo>
                  <a:pt x="54693" y="120915"/>
                </a:lnTo>
                <a:lnTo>
                  <a:pt x="564813" y="0"/>
                </a:lnTo>
                <a:lnTo>
                  <a:pt x="591618" y="130436"/>
                </a:lnTo>
                <a:lnTo>
                  <a:pt x="107405" y="274534"/>
                </a:lnTo>
                <a:lnTo>
                  <a:pt x="75431" y="278757"/>
                </a:lnTo>
                <a:close/>
              </a:path>
            </a:pathLst>
          </a:custGeom>
          <a:solidFill>
            <a:srgbClr val="2623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293143" y="2260342"/>
            <a:ext cx="157275" cy="1283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965724" y="2292873"/>
            <a:ext cx="71755" cy="125730"/>
          </a:xfrm>
          <a:custGeom>
            <a:avLst/>
            <a:gdLst/>
            <a:ahLst/>
            <a:cxnLst/>
            <a:rect l="l" t="t" r="r" b="b"/>
            <a:pathLst>
              <a:path w="71754" h="125730">
                <a:moveTo>
                  <a:pt x="39293" y="125572"/>
                </a:moveTo>
                <a:lnTo>
                  <a:pt x="0" y="114533"/>
                </a:lnTo>
                <a:lnTo>
                  <a:pt x="32221" y="0"/>
                </a:lnTo>
                <a:lnTo>
                  <a:pt x="71514" y="11039"/>
                </a:lnTo>
                <a:lnTo>
                  <a:pt x="39293" y="125572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985456" y="2293218"/>
            <a:ext cx="598170" cy="267970"/>
          </a:xfrm>
          <a:custGeom>
            <a:avLst/>
            <a:gdLst/>
            <a:ahLst/>
            <a:cxnLst/>
            <a:rect l="l" t="t" r="r" b="b"/>
            <a:pathLst>
              <a:path w="598170" h="267969">
                <a:moveTo>
                  <a:pt x="518276" y="267421"/>
                </a:moveTo>
                <a:lnTo>
                  <a:pt x="486558" y="261597"/>
                </a:lnTo>
                <a:lnTo>
                  <a:pt x="0" y="128918"/>
                </a:lnTo>
                <a:lnTo>
                  <a:pt x="33324" y="0"/>
                </a:lnTo>
                <a:lnTo>
                  <a:pt x="170699" y="35069"/>
                </a:lnTo>
                <a:lnTo>
                  <a:pt x="340903" y="71186"/>
                </a:lnTo>
                <a:lnTo>
                  <a:pt x="546929" y="110807"/>
                </a:lnTo>
                <a:lnTo>
                  <a:pt x="573905" y="128495"/>
                </a:lnTo>
                <a:lnTo>
                  <a:pt x="591405" y="154252"/>
                </a:lnTo>
                <a:lnTo>
                  <a:pt x="597974" y="184687"/>
                </a:lnTo>
                <a:lnTo>
                  <a:pt x="592156" y="216405"/>
                </a:lnTo>
                <a:lnTo>
                  <a:pt x="574467" y="243376"/>
                </a:lnTo>
                <a:lnTo>
                  <a:pt x="548710" y="260864"/>
                </a:lnTo>
                <a:lnTo>
                  <a:pt x="518276" y="267421"/>
                </a:lnTo>
                <a:close/>
              </a:path>
            </a:pathLst>
          </a:custGeom>
          <a:solidFill>
            <a:srgbClr val="2623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844705" y="2300256"/>
            <a:ext cx="151342" cy="1071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3562845" y="212208"/>
            <a:ext cx="11955145" cy="1029969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713864" marR="5080" indent="-1701800">
              <a:lnSpc>
                <a:spcPts val="3750"/>
              </a:lnSpc>
              <a:spcBef>
                <a:spcPts val="560"/>
              </a:spcBef>
            </a:pPr>
            <a:r>
              <a:rPr sz="3450" b="1" spc="125" dirty="0">
                <a:solidFill>
                  <a:srgbClr val="251D20"/>
                </a:solidFill>
                <a:latin typeface="Trebuchet MS"/>
                <a:cs typeface="Trebuchet MS"/>
              </a:rPr>
              <a:t>СТРУКТУРА </a:t>
            </a:r>
            <a:r>
              <a:rPr sz="3450" b="1" spc="120" dirty="0">
                <a:solidFill>
                  <a:srgbClr val="251D20"/>
                </a:solidFill>
                <a:latin typeface="Trebuchet MS"/>
                <a:cs typeface="Trebuchet MS"/>
              </a:rPr>
              <a:t>УПРАВЛЕНИЯ </a:t>
            </a:r>
            <a:r>
              <a:rPr sz="3450" b="1" spc="140" dirty="0">
                <a:solidFill>
                  <a:srgbClr val="251D20"/>
                </a:solidFill>
                <a:latin typeface="Trebuchet MS"/>
                <a:cs typeface="Trebuchet MS"/>
              </a:rPr>
              <a:t>ВНЕДРЕНИЕМ</a:t>
            </a:r>
            <a:r>
              <a:rPr sz="3450" b="1" spc="-43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3450" b="1" spc="225" dirty="0">
                <a:solidFill>
                  <a:srgbClr val="251D20"/>
                </a:solidFill>
                <a:latin typeface="Trebuchet MS"/>
                <a:cs typeface="Trebuchet MS"/>
              </a:rPr>
              <a:t>ПРОГРАММЫ  </a:t>
            </a:r>
            <a:r>
              <a:rPr sz="3450" b="1" spc="80" dirty="0">
                <a:solidFill>
                  <a:srgbClr val="251D20"/>
                </a:solidFill>
                <a:latin typeface="Trebuchet MS"/>
                <a:cs typeface="Trebuchet MS"/>
              </a:rPr>
              <a:t>"ЦЕЛЕВАЯ </a:t>
            </a:r>
            <a:r>
              <a:rPr sz="3450" b="1" spc="130" dirty="0">
                <a:solidFill>
                  <a:srgbClr val="251D20"/>
                </a:solidFill>
                <a:latin typeface="Trebuchet MS"/>
                <a:cs typeface="Trebuchet MS"/>
              </a:rPr>
              <a:t>МОДЕЛЬ</a:t>
            </a:r>
            <a:r>
              <a:rPr sz="3450" b="1" spc="-16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3450" b="1" spc="125" dirty="0">
                <a:solidFill>
                  <a:srgbClr val="251D20"/>
                </a:solidFill>
                <a:latin typeface="Trebuchet MS"/>
                <a:cs typeface="Trebuchet MS"/>
              </a:rPr>
              <a:t>НАСТАВНИЧЕСТВА"</a:t>
            </a:r>
            <a:endParaRPr sz="345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390656" y="6909017"/>
            <a:ext cx="152146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dirty="0">
                <a:latin typeface="Trebuchet MS"/>
                <a:cs typeface="Trebuchet MS"/>
              </a:rPr>
              <a:t>Кураторы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238249" y="6556838"/>
            <a:ext cx="85724" cy="857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38249" y="6909263"/>
            <a:ext cx="85724" cy="857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38249" y="7261688"/>
            <a:ext cx="85724" cy="857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38249" y="7614113"/>
            <a:ext cx="85724" cy="857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238249" y="8475650"/>
            <a:ext cx="85724" cy="857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238249" y="9180500"/>
            <a:ext cx="85724" cy="857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130300" y="5235412"/>
            <a:ext cx="3641090" cy="4494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4035">
              <a:lnSpc>
                <a:spcPct val="100000"/>
              </a:lnSpc>
              <a:spcBef>
                <a:spcPts val="100"/>
              </a:spcBef>
            </a:pPr>
            <a:r>
              <a:rPr sz="3150" b="1" dirty="0">
                <a:latin typeface="Trebuchet MS"/>
                <a:cs typeface="Trebuchet MS"/>
              </a:rPr>
              <a:t>Наставники</a:t>
            </a:r>
            <a:endParaRPr sz="3150">
              <a:latin typeface="Trebuchet MS"/>
              <a:cs typeface="Trebuchet MS"/>
            </a:endParaRPr>
          </a:p>
          <a:p>
            <a:pPr marL="342265" marR="5080" indent="-330200" algn="just">
              <a:lnSpc>
                <a:spcPct val="115599"/>
              </a:lnSpc>
              <a:spcBef>
                <a:spcPts val="2425"/>
              </a:spcBef>
            </a:pPr>
            <a:r>
              <a:rPr sz="2000" spc="-170" dirty="0">
                <a:latin typeface="Arial Black"/>
                <a:cs typeface="Arial Black"/>
              </a:rPr>
              <a:t>Околошкольное </a:t>
            </a:r>
            <a:r>
              <a:rPr sz="2000" spc="-180" dirty="0">
                <a:latin typeface="Arial Black"/>
                <a:cs typeface="Arial Black"/>
              </a:rPr>
              <a:t>сообщество  </a:t>
            </a:r>
            <a:r>
              <a:rPr sz="2000" spc="-155" dirty="0">
                <a:latin typeface="Arial Black"/>
                <a:cs typeface="Arial Black"/>
              </a:rPr>
              <a:t>родители</a:t>
            </a:r>
            <a:endParaRPr sz="2000">
              <a:latin typeface="Arial Black"/>
              <a:cs typeface="Arial Black"/>
            </a:endParaRPr>
          </a:p>
          <a:p>
            <a:pPr marL="342265" marR="1779270" algn="just">
              <a:lnSpc>
                <a:spcPct val="115599"/>
              </a:lnSpc>
            </a:pPr>
            <a:r>
              <a:rPr sz="2000" spc="-85" dirty="0">
                <a:latin typeface="Arial Black"/>
                <a:cs typeface="Arial Black"/>
              </a:rPr>
              <a:t>в</a:t>
            </a:r>
            <a:r>
              <a:rPr sz="2000" spc="-270" dirty="0">
                <a:latin typeface="Arial Black"/>
                <a:cs typeface="Arial Black"/>
              </a:rPr>
              <a:t>ы</a:t>
            </a:r>
            <a:r>
              <a:rPr sz="2000" spc="-95" dirty="0">
                <a:latin typeface="Arial Black"/>
                <a:cs typeface="Arial Black"/>
              </a:rPr>
              <a:t>п</a:t>
            </a:r>
            <a:r>
              <a:rPr sz="2000" spc="-210" dirty="0">
                <a:latin typeface="Arial Black"/>
                <a:cs typeface="Arial Black"/>
              </a:rPr>
              <a:t>у</a:t>
            </a:r>
            <a:r>
              <a:rPr sz="2000" spc="-380" dirty="0">
                <a:latin typeface="Arial Black"/>
                <a:cs typeface="Arial Black"/>
              </a:rPr>
              <a:t>с</a:t>
            </a:r>
            <a:r>
              <a:rPr sz="2000" spc="-235" dirty="0">
                <a:latin typeface="Arial Black"/>
                <a:cs typeface="Arial Black"/>
              </a:rPr>
              <a:t>к</a:t>
            </a:r>
            <a:r>
              <a:rPr sz="2000" spc="-160" dirty="0">
                <a:latin typeface="Arial Black"/>
                <a:cs typeface="Arial Black"/>
              </a:rPr>
              <a:t>н</a:t>
            </a:r>
            <a:r>
              <a:rPr sz="2000" spc="-135" dirty="0">
                <a:latin typeface="Arial Black"/>
                <a:cs typeface="Arial Black"/>
              </a:rPr>
              <a:t>и</a:t>
            </a:r>
            <a:r>
              <a:rPr sz="2000" spc="-235" dirty="0">
                <a:latin typeface="Arial Black"/>
                <a:cs typeface="Arial Black"/>
              </a:rPr>
              <a:t>к</a:t>
            </a:r>
            <a:r>
              <a:rPr sz="2000" spc="-85" dirty="0">
                <a:latin typeface="Arial Black"/>
                <a:cs typeface="Arial Black"/>
              </a:rPr>
              <a:t>и  </a:t>
            </a:r>
            <a:r>
              <a:rPr sz="2000" spc="-175" dirty="0">
                <a:latin typeface="Arial Black"/>
                <a:cs typeface="Arial Black"/>
              </a:rPr>
              <a:t>сотрудники  </a:t>
            </a:r>
            <a:r>
              <a:rPr sz="2000" spc="-190" dirty="0">
                <a:latin typeface="Arial Black"/>
                <a:cs typeface="Arial Black"/>
              </a:rPr>
              <a:t>студенты</a:t>
            </a:r>
            <a:endParaRPr sz="2000">
              <a:latin typeface="Arial Black"/>
              <a:cs typeface="Arial Black"/>
            </a:endParaRPr>
          </a:p>
          <a:p>
            <a:pPr marL="342265" marR="988694" indent="-330200">
              <a:lnSpc>
                <a:spcPct val="115599"/>
              </a:lnSpc>
              <a:spcBef>
                <a:spcPts val="1235"/>
              </a:spcBef>
            </a:pPr>
            <a:r>
              <a:rPr sz="2000" spc="-180" dirty="0">
                <a:latin typeface="Arial Black"/>
                <a:cs typeface="Arial Black"/>
              </a:rPr>
              <a:t>Местное сообщество  </a:t>
            </a:r>
            <a:r>
              <a:rPr sz="2000" spc="-165" dirty="0">
                <a:latin typeface="Arial Black"/>
                <a:cs typeface="Arial Black"/>
              </a:rPr>
              <a:t>представители  </a:t>
            </a:r>
            <a:r>
              <a:rPr sz="2000" spc="-125" dirty="0">
                <a:latin typeface="Arial Black"/>
                <a:cs typeface="Arial Black"/>
              </a:rPr>
              <a:t>предприятий  </a:t>
            </a:r>
            <a:r>
              <a:rPr sz="2000" spc="-180" dirty="0">
                <a:latin typeface="Arial Black"/>
                <a:cs typeface="Arial Black"/>
              </a:rPr>
              <a:t>общественные  </a:t>
            </a:r>
            <a:r>
              <a:rPr sz="2000" spc="-175" dirty="0">
                <a:latin typeface="Arial Black"/>
                <a:cs typeface="Arial Black"/>
              </a:rPr>
              <a:t>организации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3531817" y="6423214"/>
            <a:ext cx="85724" cy="857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531817" y="6775639"/>
            <a:ext cx="85724" cy="857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531817" y="7128064"/>
            <a:ext cx="85724" cy="857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13753968" y="5410508"/>
            <a:ext cx="2995295" cy="1914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664">
              <a:lnSpc>
                <a:spcPct val="100000"/>
              </a:lnSpc>
              <a:spcBef>
                <a:spcPts val="100"/>
              </a:spcBef>
            </a:pPr>
            <a:r>
              <a:rPr sz="3150" b="1" spc="20" dirty="0">
                <a:latin typeface="Trebuchet MS"/>
                <a:cs typeface="Trebuchet MS"/>
              </a:rPr>
              <a:t>Наставляемые</a:t>
            </a:r>
            <a:endParaRPr sz="3150">
              <a:latin typeface="Trebuchet MS"/>
              <a:cs typeface="Trebuchet MS"/>
            </a:endParaRPr>
          </a:p>
          <a:p>
            <a:pPr marL="12700" marR="1717675">
              <a:lnSpc>
                <a:spcPct val="115599"/>
              </a:lnSpc>
              <a:spcBef>
                <a:spcPts val="2770"/>
              </a:spcBef>
            </a:pPr>
            <a:r>
              <a:rPr sz="2000" spc="-105" dirty="0">
                <a:latin typeface="Arial Black"/>
                <a:cs typeface="Arial Black"/>
              </a:rPr>
              <a:t>Уч</a:t>
            </a:r>
            <a:r>
              <a:rPr sz="2000" spc="-220" dirty="0">
                <a:latin typeface="Arial Black"/>
                <a:cs typeface="Arial Black"/>
              </a:rPr>
              <a:t>а</a:t>
            </a:r>
            <a:r>
              <a:rPr sz="2000" spc="-120" dirty="0">
                <a:latin typeface="Arial Black"/>
                <a:cs typeface="Arial Black"/>
              </a:rPr>
              <a:t>щ</a:t>
            </a:r>
            <a:r>
              <a:rPr sz="2000" spc="-135" dirty="0">
                <a:latin typeface="Arial Black"/>
                <a:cs typeface="Arial Black"/>
              </a:rPr>
              <a:t>и</a:t>
            </a:r>
            <a:r>
              <a:rPr sz="2000" spc="-215" dirty="0">
                <a:latin typeface="Arial Black"/>
                <a:cs typeface="Arial Black"/>
              </a:rPr>
              <a:t>е</a:t>
            </a:r>
            <a:r>
              <a:rPr sz="2000" spc="-380" dirty="0">
                <a:latin typeface="Arial Black"/>
                <a:cs typeface="Arial Black"/>
              </a:rPr>
              <a:t>с</a:t>
            </a:r>
            <a:r>
              <a:rPr sz="2000" spc="-90" dirty="0">
                <a:latin typeface="Arial Black"/>
                <a:cs typeface="Arial Black"/>
              </a:rPr>
              <a:t>я  </a:t>
            </a:r>
            <a:r>
              <a:rPr sz="2000" spc="-175" dirty="0">
                <a:latin typeface="Arial Black"/>
                <a:cs typeface="Arial Black"/>
              </a:rPr>
              <a:t>Педагоги  </a:t>
            </a:r>
            <a:r>
              <a:rPr sz="2000" spc="-180" dirty="0">
                <a:latin typeface="Arial Black"/>
                <a:cs typeface="Arial Black"/>
              </a:rPr>
              <a:t>Студенты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071298" y="2837520"/>
            <a:ext cx="8394065" cy="1348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0085">
              <a:lnSpc>
                <a:spcPct val="100000"/>
              </a:lnSpc>
              <a:spcBef>
                <a:spcPts val="100"/>
              </a:spcBef>
            </a:pPr>
            <a:r>
              <a:rPr sz="2500" b="1" spc="-10" dirty="0">
                <a:latin typeface="Trebuchet MS"/>
                <a:cs typeface="Trebuchet MS"/>
              </a:rPr>
              <a:t>Руководитель </a:t>
            </a:r>
            <a:r>
              <a:rPr sz="2500" b="1" spc="-20" dirty="0">
                <a:latin typeface="Trebuchet MS"/>
                <a:cs typeface="Trebuchet MS"/>
              </a:rPr>
              <a:t>образовательной</a:t>
            </a:r>
            <a:r>
              <a:rPr sz="2500" b="1" spc="-265" dirty="0">
                <a:latin typeface="Trebuchet MS"/>
                <a:cs typeface="Trebuchet MS"/>
              </a:rPr>
              <a:t> </a:t>
            </a:r>
            <a:r>
              <a:rPr sz="2500" b="1" spc="-40" dirty="0">
                <a:latin typeface="Trebuchet MS"/>
                <a:cs typeface="Trebuchet MS"/>
              </a:rPr>
              <a:t>организации</a:t>
            </a:r>
            <a:endParaRPr sz="2500">
              <a:latin typeface="Trebuchet MS"/>
              <a:cs typeface="Trebuchet MS"/>
            </a:endParaRPr>
          </a:p>
          <a:p>
            <a:pPr marL="1426210" marR="5080" indent="-1414145">
              <a:lnSpc>
                <a:spcPct val="115900"/>
              </a:lnSpc>
              <a:spcBef>
                <a:spcPts val="1570"/>
              </a:spcBef>
            </a:pPr>
            <a:r>
              <a:rPr sz="2100" spc="105" dirty="0">
                <a:latin typeface="Calibri"/>
                <a:cs typeface="Calibri"/>
              </a:rPr>
              <a:t>Координатор </a:t>
            </a:r>
            <a:r>
              <a:rPr sz="2100" spc="120" dirty="0">
                <a:latin typeface="Calibri"/>
                <a:cs typeface="Calibri"/>
              </a:rPr>
              <a:t>программы </a:t>
            </a:r>
            <a:r>
              <a:rPr sz="2100" spc="75" dirty="0">
                <a:latin typeface="Calibri"/>
                <a:cs typeface="Calibri"/>
              </a:rPr>
              <a:t>и </a:t>
            </a:r>
            <a:r>
              <a:rPr sz="2100" spc="105" dirty="0">
                <a:latin typeface="Calibri"/>
                <a:cs typeface="Calibri"/>
              </a:rPr>
              <a:t>рабочая </a:t>
            </a:r>
            <a:r>
              <a:rPr sz="2100" spc="100" dirty="0">
                <a:latin typeface="Calibri"/>
                <a:cs typeface="Calibri"/>
              </a:rPr>
              <a:t>группа </a:t>
            </a:r>
            <a:r>
              <a:rPr sz="2100" spc="95" dirty="0">
                <a:latin typeface="Calibri"/>
                <a:cs typeface="Calibri"/>
              </a:rPr>
              <a:t>внедрения</a:t>
            </a:r>
            <a:r>
              <a:rPr sz="2100" spc="-215" dirty="0">
                <a:latin typeface="Calibri"/>
                <a:cs typeface="Calibri"/>
              </a:rPr>
              <a:t> </a:t>
            </a:r>
            <a:r>
              <a:rPr sz="2100" spc="120" dirty="0">
                <a:latin typeface="Calibri"/>
                <a:cs typeface="Calibri"/>
              </a:rPr>
              <a:t>программы  </a:t>
            </a:r>
            <a:r>
              <a:rPr sz="2100" spc="80" dirty="0">
                <a:latin typeface="Calibri"/>
                <a:cs typeface="Calibri"/>
              </a:rPr>
              <a:t>(педагоги, </a:t>
            </a:r>
            <a:r>
              <a:rPr sz="2100" spc="90" dirty="0">
                <a:latin typeface="Calibri"/>
                <a:cs typeface="Calibri"/>
              </a:rPr>
              <a:t>завучи, психологи,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spc="105" dirty="0">
                <a:latin typeface="Calibri"/>
                <a:cs typeface="Calibri"/>
              </a:rPr>
              <a:t>соцработники)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9143898" y="4296080"/>
            <a:ext cx="0" cy="1201420"/>
          </a:xfrm>
          <a:custGeom>
            <a:avLst/>
            <a:gdLst/>
            <a:ahLst/>
            <a:cxnLst/>
            <a:rect l="l" t="t" r="r" b="b"/>
            <a:pathLst>
              <a:path h="1201420">
                <a:moveTo>
                  <a:pt x="0" y="0"/>
                </a:moveTo>
                <a:lnTo>
                  <a:pt x="0" y="1200849"/>
                </a:lnTo>
              </a:path>
            </a:pathLst>
          </a:custGeom>
          <a:ln w="260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057522" y="5469973"/>
            <a:ext cx="173355" cy="128270"/>
          </a:xfrm>
          <a:custGeom>
            <a:avLst/>
            <a:gdLst/>
            <a:ahLst/>
            <a:cxnLst/>
            <a:rect l="l" t="t" r="r" b="b"/>
            <a:pathLst>
              <a:path w="173354" h="128270">
                <a:moveTo>
                  <a:pt x="0" y="0"/>
                </a:moveTo>
                <a:lnTo>
                  <a:pt x="172752" y="0"/>
                </a:lnTo>
                <a:lnTo>
                  <a:pt x="86376" y="12825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16959388" y="530799"/>
            <a:ext cx="59055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spc="-5" dirty="0">
                <a:latin typeface="Arial"/>
                <a:cs typeface="Arial"/>
              </a:rPr>
              <a:t>22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8224354" y="8261668"/>
            <a:ext cx="1648460" cy="187960"/>
          </a:xfrm>
          <a:custGeom>
            <a:avLst/>
            <a:gdLst/>
            <a:ahLst/>
            <a:cxnLst/>
            <a:rect l="l" t="t" r="r" b="b"/>
            <a:pathLst>
              <a:path w="1648459" h="187959">
                <a:moveTo>
                  <a:pt x="127733" y="0"/>
                </a:moveTo>
                <a:lnTo>
                  <a:pt x="136580" y="0"/>
                </a:lnTo>
                <a:lnTo>
                  <a:pt x="141557" y="2225"/>
                </a:lnTo>
                <a:lnTo>
                  <a:pt x="144875" y="7233"/>
                </a:lnTo>
                <a:lnTo>
                  <a:pt x="147371" y="13467"/>
                </a:lnTo>
                <a:lnTo>
                  <a:pt x="147432" y="19962"/>
                </a:lnTo>
                <a:lnTo>
                  <a:pt x="145108" y="25936"/>
                </a:lnTo>
                <a:lnTo>
                  <a:pt x="140451" y="30605"/>
                </a:lnTo>
                <a:lnTo>
                  <a:pt x="71331" y="77347"/>
                </a:lnTo>
                <a:lnTo>
                  <a:pt x="1648366" y="77347"/>
                </a:lnTo>
                <a:lnTo>
                  <a:pt x="1648366" y="110734"/>
                </a:lnTo>
                <a:lnTo>
                  <a:pt x="71331" y="110734"/>
                </a:lnTo>
                <a:lnTo>
                  <a:pt x="140451" y="157477"/>
                </a:lnTo>
                <a:lnTo>
                  <a:pt x="145108" y="162380"/>
                </a:lnTo>
                <a:lnTo>
                  <a:pt x="147432" y="168327"/>
                </a:lnTo>
                <a:lnTo>
                  <a:pt x="147371" y="174692"/>
                </a:lnTo>
                <a:lnTo>
                  <a:pt x="144875" y="180848"/>
                </a:lnTo>
                <a:lnTo>
                  <a:pt x="140002" y="185534"/>
                </a:lnTo>
                <a:lnTo>
                  <a:pt x="134092" y="187873"/>
                </a:lnTo>
                <a:lnTo>
                  <a:pt x="127767" y="187812"/>
                </a:lnTo>
                <a:lnTo>
                  <a:pt x="121650" y="185299"/>
                </a:lnTo>
                <a:lnTo>
                  <a:pt x="2764" y="104613"/>
                </a:lnTo>
                <a:lnTo>
                  <a:pt x="0" y="99605"/>
                </a:lnTo>
                <a:lnTo>
                  <a:pt x="0" y="88476"/>
                </a:lnTo>
                <a:lnTo>
                  <a:pt x="2764" y="83468"/>
                </a:lnTo>
                <a:lnTo>
                  <a:pt x="7188" y="80129"/>
                </a:lnTo>
                <a:lnTo>
                  <a:pt x="121650" y="2782"/>
                </a:lnTo>
                <a:lnTo>
                  <a:pt x="124415" y="1112"/>
                </a:lnTo>
                <a:lnTo>
                  <a:pt x="1277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232550" y="8681117"/>
            <a:ext cx="1648460" cy="188595"/>
          </a:xfrm>
          <a:custGeom>
            <a:avLst/>
            <a:gdLst/>
            <a:ahLst/>
            <a:cxnLst/>
            <a:rect l="l" t="t" r="r" b="b"/>
            <a:pathLst>
              <a:path w="1648459" h="188595">
                <a:moveTo>
                  <a:pt x="1518450" y="187970"/>
                </a:moveTo>
                <a:lnTo>
                  <a:pt x="1509605" y="187766"/>
                </a:lnTo>
                <a:lnTo>
                  <a:pt x="1504681" y="185426"/>
                </a:lnTo>
                <a:lnTo>
                  <a:pt x="1501480" y="180343"/>
                </a:lnTo>
                <a:lnTo>
                  <a:pt x="1499127" y="174053"/>
                </a:lnTo>
                <a:lnTo>
                  <a:pt x="1499216" y="167559"/>
                </a:lnTo>
                <a:lnTo>
                  <a:pt x="1501677" y="161641"/>
                </a:lnTo>
                <a:lnTo>
                  <a:pt x="1506440" y="157080"/>
                </a:lnTo>
                <a:lnTo>
                  <a:pt x="1576617" y="111941"/>
                </a:lnTo>
                <a:lnTo>
                  <a:pt x="0" y="75648"/>
                </a:lnTo>
                <a:lnTo>
                  <a:pt x="768" y="42270"/>
                </a:lnTo>
                <a:lnTo>
                  <a:pt x="1577386" y="78562"/>
                </a:lnTo>
                <a:lnTo>
                  <a:pt x="1509360" y="30242"/>
                </a:lnTo>
                <a:lnTo>
                  <a:pt x="1504817" y="25232"/>
                </a:lnTo>
                <a:lnTo>
                  <a:pt x="1502630" y="19233"/>
                </a:lnTo>
                <a:lnTo>
                  <a:pt x="1502837" y="12871"/>
                </a:lnTo>
                <a:lnTo>
                  <a:pt x="1505475" y="6775"/>
                </a:lnTo>
                <a:lnTo>
                  <a:pt x="1510455" y="2202"/>
                </a:lnTo>
                <a:lnTo>
                  <a:pt x="1516417" y="0"/>
                </a:lnTo>
                <a:lnTo>
                  <a:pt x="1522738" y="206"/>
                </a:lnTo>
                <a:lnTo>
                  <a:pt x="1528796" y="2859"/>
                </a:lnTo>
                <a:lnTo>
                  <a:pt x="1645793" y="86259"/>
                </a:lnTo>
                <a:lnTo>
                  <a:pt x="1648442" y="91330"/>
                </a:lnTo>
                <a:lnTo>
                  <a:pt x="1648186" y="102456"/>
                </a:lnTo>
                <a:lnTo>
                  <a:pt x="1645307" y="107399"/>
                </a:lnTo>
                <a:lnTo>
                  <a:pt x="1640807" y="110635"/>
                </a:lnTo>
                <a:lnTo>
                  <a:pt x="1524595" y="185328"/>
                </a:lnTo>
                <a:lnTo>
                  <a:pt x="1521793" y="186933"/>
                </a:lnTo>
                <a:lnTo>
                  <a:pt x="1518450" y="1879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743627" y="6310490"/>
            <a:ext cx="1436370" cy="861694"/>
          </a:xfrm>
          <a:custGeom>
            <a:avLst/>
            <a:gdLst/>
            <a:ahLst/>
            <a:cxnLst/>
            <a:rect l="l" t="t" r="r" b="b"/>
            <a:pathLst>
              <a:path w="1436370" h="861695">
                <a:moveTo>
                  <a:pt x="1369792" y="163189"/>
                </a:moveTo>
                <a:lnTo>
                  <a:pt x="1362147" y="167641"/>
                </a:lnTo>
                <a:lnTo>
                  <a:pt x="1356726" y="168222"/>
                </a:lnTo>
                <a:lnTo>
                  <a:pt x="1351339" y="165564"/>
                </a:lnTo>
                <a:lnTo>
                  <a:pt x="1346044" y="161433"/>
                </a:lnTo>
                <a:lnTo>
                  <a:pt x="1342723" y="155851"/>
                </a:lnTo>
                <a:lnTo>
                  <a:pt x="1341726" y="149519"/>
                </a:lnTo>
                <a:lnTo>
                  <a:pt x="1343401" y="143141"/>
                </a:lnTo>
                <a:lnTo>
                  <a:pt x="1379610" y="67966"/>
                </a:lnTo>
                <a:lnTo>
                  <a:pt x="16801" y="861560"/>
                </a:lnTo>
                <a:lnTo>
                  <a:pt x="0" y="832708"/>
                </a:lnTo>
                <a:lnTo>
                  <a:pt x="1362808" y="39114"/>
                </a:lnTo>
                <a:lnTo>
                  <a:pt x="1279556" y="33504"/>
                </a:lnTo>
                <a:lnTo>
                  <a:pt x="1273064" y="31609"/>
                </a:lnTo>
                <a:lnTo>
                  <a:pt x="1268063" y="27640"/>
                </a:lnTo>
                <a:lnTo>
                  <a:pt x="1264913" y="22109"/>
                </a:lnTo>
                <a:lnTo>
                  <a:pt x="1263973" y="15533"/>
                </a:lnTo>
                <a:lnTo>
                  <a:pt x="1265825" y="9031"/>
                </a:lnTo>
                <a:lnTo>
                  <a:pt x="1269756" y="4036"/>
                </a:lnTo>
                <a:lnTo>
                  <a:pt x="1275252" y="906"/>
                </a:lnTo>
                <a:lnTo>
                  <a:pt x="1281802" y="0"/>
                </a:lnTo>
                <a:lnTo>
                  <a:pt x="1425141" y="9899"/>
                </a:lnTo>
                <a:lnTo>
                  <a:pt x="1430051" y="12836"/>
                </a:lnTo>
                <a:lnTo>
                  <a:pt x="1435651" y="22453"/>
                </a:lnTo>
                <a:lnTo>
                  <a:pt x="1435782" y="28172"/>
                </a:lnTo>
                <a:lnTo>
                  <a:pt x="1433639" y="33284"/>
                </a:lnTo>
                <a:lnTo>
                  <a:pt x="1373648" y="157724"/>
                </a:lnTo>
                <a:lnTo>
                  <a:pt x="1372099" y="160558"/>
                </a:lnTo>
                <a:lnTo>
                  <a:pt x="1369792" y="1631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225830" y="6356396"/>
            <a:ext cx="1391285" cy="928369"/>
          </a:xfrm>
          <a:custGeom>
            <a:avLst/>
            <a:gdLst/>
            <a:ahLst/>
            <a:cxnLst/>
            <a:rect l="l" t="t" r="r" b="b"/>
            <a:pathLst>
              <a:path w="1391284" h="928370">
                <a:moveTo>
                  <a:pt x="161876" y="1011"/>
                </a:moveTo>
                <a:lnTo>
                  <a:pt x="169273" y="5865"/>
                </a:lnTo>
                <a:lnTo>
                  <a:pt x="172212" y="10456"/>
                </a:lnTo>
                <a:lnTo>
                  <a:pt x="172239" y="16463"/>
                </a:lnTo>
                <a:lnTo>
                  <a:pt x="170906" y="23045"/>
                </a:lnTo>
                <a:lnTo>
                  <a:pt x="167393" y="28509"/>
                </a:lnTo>
                <a:lnTo>
                  <a:pt x="162172" y="32227"/>
                </a:lnTo>
                <a:lnTo>
                  <a:pt x="155717" y="33576"/>
                </a:lnTo>
                <a:lnTo>
                  <a:pt x="72284" y="34732"/>
                </a:lnTo>
                <a:lnTo>
                  <a:pt x="1390762" y="899982"/>
                </a:lnTo>
                <a:lnTo>
                  <a:pt x="1372443" y="927896"/>
                </a:lnTo>
                <a:lnTo>
                  <a:pt x="53966" y="62645"/>
                </a:lnTo>
                <a:lnTo>
                  <a:pt x="86108" y="139647"/>
                </a:lnTo>
                <a:lnTo>
                  <a:pt x="70339" y="162858"/>
                </a:lnTo>
                <a:lnTo>
                  <a:pt x="64115" y="161571"/>
                </a:lnTo>
                <a:lnTo>
                  <a:pt x="58860" y="158050"/>
                </a:lnTo>
                <a:lnTo>
                  <a:pt x="55125" y="152593"/>
                </a:lnTo>
                <a:lnTo>
                  <a:pt x="0" y="19908"/>
                </a:lnTo>
                <a:lnTo>
                  <a:pt x="436" y="14204"/>
                </a:lnTo>
                <a:lnTo>
                  <a:pt x="6542" y="4900"/>
                </a:lnTo>
                <a:lnTo>
                  <a:pt x="11601" y="2229"/>
                </a:lnTo>
                <a:lnTo>
                  <a:pt x="17131" y="1865"/>
                </a:lnTo>
                <a:lnTo>
                  <a:pt x="155264" y="0"/>
                </a:lnTo>
                <a:lnTo>
                  <a:pt x="158492" y="121"/>
                </a:lnTo>
                <a:lnTo>
                  <a:pt x="161876" y="10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387761" y="4389511"/>
            <a:ext cx="0" cy="1201420"/>
          </a:xfrm>
          <a:custGeom>
            <a:avLst/>
            <a:gdLst/>
            <a:ahLst/>
            <a:cxnLst/>
            <a:rect l="l" t="t" r="r" b="b"/>
            <a:pathLst>
              <a:path h="1201420">
                <a:moveTo>
                  <a:pt x="0" y="0"/>
                </a:moveTo>
                <a:lnTo>
                  <a:pt x="0" y="1200849"/>
                </a:lnTo>
              </a:path>
            </a:pathLst>
          </a:custGeom>
          <a:ln w="260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301384" y="4288208"/>
            <a:ext cx="173355" cy="128270"/>
          </a:xfrm>
          <a:custGeom>
            <a:avLst/>
            <a:gdLst/>
            <a:ahLst/>
            <a:cxnLst/>
            <a:rect l="l" t="t" r="r" b="b"/>
            <a:pathLst>
              <a:path w="173354" h="128270">
                <a:moveTo>
                  <a:pt x="172752" y="128258"/>
                </a:moveTo>
                <a:lnTo>
                  <a:pt x="0" y="128258"/>
                </a:lnTo>
                <a:lnTo>
                  <a:pt x="86376" y="0"/>
                </a:lnTo>
                <a:lnTo>
                  <a:pt x="172752" y="1282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31599" y="4187549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731599" y="2740928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79043" y="946152"/>
            <a:ext cx="1239520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58925" algn="l"/>
                <a:tab pos="2268220" algn="l"/>
                <a:tab pos="6706234" algn="l"/>
                <a:tab pos="8305165" algn="l"/>
              </a:tabLst>
            </a:pPr>
            <a:r>
              <a:rPr sz="3900" spc="680" dirty="0">
                <a:solidFill>
                  <a:srgbClr val="251D20"/>
                </a:solidFill>
                <a:latin typeface="Calibri"/>
                <a:cs typeface="Calibri"/>
              </a:rPr>
              <a:t>Этап	</a:t>
            </a:r>
            <a:r>
              <a:rPr sz="3900" spc="210" dirty="0">
                <a:solidFill>
                  <a:srgbClr val="251D20"/>
                </a:solidFill>
                <a:latin typeface="Calibri"/>
                <a:cs typeface="Calibri"/>
              </a:rPr>
              <a:t>2</a:t>
            </a:r>
            <a:r>
              <a:rPr sz="3900" spc="-415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900" spc="40" dirty="0">
                <a:solidFill>
                  <a:srgbClr val="251D20"/>
                </a:solidFill>
                <a:latin typeface="Calibri"/>
                <a:cs typeface="Calibri"/>
              </a:rPr>
              <a:t>.	</a:t>
            </a:r>
            <a:r>
              <a:rPr sz="3900" spc="620" dirty="0">
                <a:solidFill>
                  <a:srgbClr val="251D20"/>
                </a:solidFill>
                <a:latin typeface="Calibri"/>
                <a:cs typeface="Calibri"/>
              </a:rPr>
              <a:t>Формирование	базы	</a:t>
            </a:r>
            <a:r>
              <a:rPr sz="3900" spc="705" dirty="0">
                <a:solidFill>
                  <a:srgbClr val="251D20"/>
                </a:solidFill>
                <a:latin typeface="Calibri"/>
                <a:cs typeface="Calibri"/>
              </a:rPr>
              <a:t>наставляемых</a:t>
            </a:r>
            <a:endParaRPr sz="39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28700" y="0"/>
            <a:ext cx="3067049" cy="3362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28700" y="3457575"/>
            <a:ext cx="3067049" cy="33718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28700" y="6924675"/>
            <a:ext cx="3067049" cy="33623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028700"/>
            <a:ext cx="1028700" cy="1276350"/>
          </a:xfrm>
          <a:custGeom>
            <a:avLst/>
            <a:gdLst/>
            <a:ahLst/>
            <a:cxnLst/>
            <a:rect l="l" t="t" r="r" b="b"/>
            <a:pathLst>
              <a:path w="1028700" h="1276350">
                <a:moveTo>
                  <a:pt x="0" y="0"/>
                </a:moveTo>
                <a:lnTo>
                  <a:pt x="1028699" y="0"/>
                </a:lnTo>
                <a:lnTo>
                  <a:pt x="1028699" y="1276349"/>
                </a:lnTo>
                <a:lnTo>
                  <a:pt x="0" y="1276349"/>
                </a:lnTo>
                <a:lnTo>
                  <a:pt x="0" y="0"/>
                </a:lnTo>
                <a:close/>
              </a:path>
            </a:pathLst>
          </a:custGeom>
          <a:solidFill>
            <a:srgbClr val="28A0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533418" y="8191500"/>
            <a:ext cx="228600" cy="2095500"/>
          </a:xfrm>
          <a:custGeom>
            <a:avLst/>
            <a:gdLst/>
            <a:ahLst/>
            <a:cxnLst/>
            <a:rect l="l" t="t" r="r" b="b"/>
            <a:pathLst>
              <a:path w="228600" h="2095500">
                <a:moveTo>
                  <a:pt x="0" y="0"/>
                </a:moveTo>
                <a:lnTo>
                  <a:pt x="228598" y="0"/>
                </a:lnTo>
                <a:lnTo>
                  <a:pt x="228598" y="2095499"/>
                </a:lnTo>
                <a:lnTo>
                  <a:pt x="0" y="2095499"/>
                </a:lnTo>
                <a:lnTo>
                  <a:pt x="0" y="0"/>
                </a:lnTo>
                <a:close/>
              </a:path>
            </a:pathLst>
          </a:custGeom>
          <a:solidFill>
            <a:srgbClr val="251D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7282253" y="259587"/>
            <a:ext cx="5905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/>
              <a:t>23</a:t>
            </a:r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5533425" y="4441492"/>
            <a:ext cx="114299" cy="1142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33425" y="5317792"/>
            <a:ext cx="114299" cy="1142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33425" y="6194092"/>
            <a:ext cx="114299" cy="1142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872112" y="2729620"/>
            <a:ext cx="12413615" cy="4471035"/>
          </a:xfrm>
          <a:prstGeom prst="rect">
            <a:avLst/>
          </a:prstGeom>
          <a:ln w="74286">
            <a:solidFill>
              <a:srgbClr val="251D2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4750">
              <a:latin typeface="Times New Roman"/>
              <a:cs typeface="Times New Roman"/>
            </a:endParaRPr>
          </a:p>
          <a:p>
            <a:pPr marL="480059">
              <a:lnSpc>
                <a:spcPct val="100000"/>
              </a:lnSpc>
            </a:pPr>
            <a:r>
              <a:rPr sz="3200" b="1" spc="330" dirty="0">
                <a:solidFill>
                  <a:srgbClr val="251D20"/>
                </a:solidFill>
                <a:latin typeface="Trebuchet MS"/>
                <a:cs typeface="Trebuchet MS"/>
              </a:rPr>
              <a:t>РЕЗУЛЬТАТЫ </a:t>
            </a:r>
            <a:r>
              <a:rPr sz="3200" b="1" spc="-40" dirty="0">
                <a:solidFill>
                  <a:srgbClr val="251D20"/>
                </a:solidFill>
                <a:latin typeface="Trebuchet MS"/>
                <a:cs typeface="Trebuchet MS"/>
              </a:rPr>
              <a:t>2</a:t>
            </a:r>
            <a:r>
              <a:rPr sz="3200" b="1" spc="60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3200" b="1" spc="325" dirty="0">
                <a:solidFill>
                  <a:srgbClr val="251D20"/>
                </a:solidFill>
                <a:latin typeface="Trebuchet MS"/>
                <a:cs typeface="Trebuchet MS"/>
              </a:rPr>
              <a:t>ЭТАПА</a:t>
            </a:r>
            <a:endParaRPr sz="3200">
              <a:latin typeface="Trebuchet MS"/>
              <a:cs typeface="Trebuchet MS"/>
            </a:endParaRPr>
          </a:p>
          <a:p>
            <a:pPr marL="942340" marR="626110">
              <a:lnSpc>
                <a:spcPct val="102699"/>
              </a:lnSpc>
              <a:spcBef>
                <a:spcPts val="2525"/>
              </a:spcBef>
            </a:pPr>
            <a:r>
              <a:rPr sz="2800" spc="245" dirty="0">
                <a:latin typeface="Calibri"/>
                <a:cs typeface="Calibri"/>
              </a:rPr>
              <a:t>составлен </a:t>
            </a:r>
            <a:r>
              <a:rPr sz="2800" b="1" spc="30" dirty="0">
                <a:latin typeface="Trebuchet MS"/>
                <a:cs typeface="Trebuchet MS"/>
              </a:rPr>
              <a:t>список </a:t>
            </a:r>
            <a:r>
              <a:rPr sz="2800" b="1" spc="45" dirty="0">
                <a:latin typeface="Trebuchet MS"/>
                <a:cs typeface="Trebuchet MS"/>
              </a:rPr>
              <a:t>наставляемых</a:t>
            </a:r>
            <a:r>
              <a:rPr sz="2800" spc="45" dirty="0">
                <a:latin typeface="Calibri"/>
                <a:cs typeface="Calibri"/>
              </a:rPr>
              <a:t>, </a:t>
            </a:r>
            <a:r>
              <a:rPr sz="2800" spc="220" dirty="0">
                <a:latin typeface="Calibri"/>
                <a:cs typeface="Calibri"/>
              </a:rPr>
              <a:t>которые </a:t>
            </a:r>
            <a:r>
              <a:rPr sz="2800" spc="229" dirty="0">
                <a:latin typeface="Calibri"/>
                <a:cs typeface="Calibri"/>
              </a:rPr>
              <a:t>выразили  </a:t>
            </a:r>
            <a:r>
              <a:rPr sz="2800" spc="185" dirty="0">
                <a:latin typeface="Calibri"/>
                <a:cs typeface="Calibri"/>
              </a:rPr>
              <a:t>добровольное желание </a:t>
            </a:r>
            <a:r>
              <a:rPr sz="2800" spc="210" dirty="0">
                <a:latin typeface="Calibri"/>
                <a:cs typeface="Calibri"/>
              </a:rPr>
              <a:t>принять </a:t>
            </a:r>
            <a:r>
              <a:rPr sz="2800" spc="215" dirty="0">
                <a:latin typeface="Calibri"/>
                <a:cs typeface="Calibri"/>
              </a:rPr>
              <a:t>участие </a:t>
            </a:r>
            <a:r>
              <a:rPr sz="2800" spc="254" dirty="0">
                <a:latin typeface="Calibri"/>
                <a:cs typeface="Calibri"/>
              </a:rPr>
              <a:t>в </a:t>
            </a:r>
            <a:r>
              <a:rPr sz="2800" spc="195" dirty="0">
                <a:latin typeface="Calibri"/>
                <a:cs typeface="Calibri"/>
              </a:rPr>
              <a:t>программе  </a:t>
            </a:r>
            <a:r>
              <a:rPr sz="2800" spc="229" dirty="0">
                <a:latin typeface="Calibri"/>
                <a:cs typeface="Calibri"/>
              </a:rPr>
              <a:t>осознаны </a:t>
            </a:r>
            <a:r>
              <a:rPr sz="2800" spc="190" dirty="0">
                <a:latin typeface="Calibri"/>
                <a:cs typeface="Calibri"/>
              </a:rPr>
              <a:t>текущие </a:t>
            </a:r>
            <a:r>
              <a:rPr sz="2800" b="1" spc="45" dirty="0">
                <a:latin typeface="Trebuchet MS"/>
                <a:cs typeface="Trebuchet MS"/>
              </a:rPr>
              <a:t>проблемы </a:t>
            </a:r>
            <a:r>
              <a:rPr sz="2800" spc="100" dirty="0">
                <a:latin typeface="Calibri"/>
                <a:cs typeface="Calibri"/>
              </a:rPr>
              <a:t>и </a:t>
            </a:r>
            <a:r>
              <a:rPr sz="2800" spc="229" dirty="0">
                <a:latin typeface="Calibri"/>
                <a:cs typeface="Calibri"/>
              </a:rPr>
              <a:t>возможности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spc="250" dirty="0">
                <a:latin typeface="Calibri"/>
                <a:cs typeface="Calibri"/>
              </a:rPr>
              <a:t>наставничества  </a:t>
            </a:r>
            <a:r>
              <a:rPr sz="2800" spc="210" dirty="0">
                <a:latin typeface="Calibri"/>
                <a:cs typeface="Calibri"/>
              </a:rPr>
              <a:t>для </a:t>
            </a:r>
            <a:r>
              <a:rPr sz="2800" spc="165" dirty="0">
                <a:latin typeface="Calibri"/>
                <a:cs typeface="Calibri"/>
              </a:rPr>
              <a:t>их</a:t>
            </a:r>
            <a:r>
              <a:rPr sz="2800" spc="125" dirty="0">
                <a:latin typeface="Calibri"/>
                <a:cs typeface="Calibri"/>
              </a:rPr>
              <a:t> </a:t>
            </a:r>
            <a:r>
              <a:rPr sz="2800" spc="180" dirty="0">
                <a:latin typeface="Calibri"/>
                <a:cs typeface="Calibri"/>
              </a:rPr>
              <a:t>решения</a:t>
            </a:r>
            <a:endParaRPr sz="2800">
              <a:latin typeface="Calibri"/>
              <a:cs typeface="Calibri"/>
            </a:endParaRPr>
          </a:p>
          <a:p>
            <a:pPr marL="942340">
              <a:lnSpc>
                <a:spcPct val="100000"/>
              </a:lnSpc>
              <a:spcBef>
                <a:spcPts val="90"/>
              </a:spcBef>
            </a:pPr>
            <a:r>
              <a:rPr sz="2800" spc="215" dirty="0">
                <a:latin typeface="Calibri"/>
                <a:cs typeface="Calibri"/>
              </a:rPr>
              <a:t>сформирован </a:t>
            </a:r>
            <a:r>
              <a:rPr sz="2800" spc="229" dirty="0">
                <a:latin typeface="Calibri"/>
                <a:cs typeface="Calibri"/>
              </a:rPr>
              <a:t>собственный </a:t>
            </a:r>
            <a:r>
              <a:rPr sz="2800" b="1" spc="40" dirty="0">
                <a:latin typeface="Trebuchet MS"/>
                <a:cs typeface="Trebuchet MS"/>
              </a:rPr>
              <a:t>запрос </a:t>
            </a:r>
            <a:r>
              <a:rPr sz="2800" spc="175" dirty="0">
                <a:latin typeface="Calibri"/>
                <a:cs typeface="Calibri"/>
              </a:rPr>
              <a:t>на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245" dirty="0">
                <a:latin typeface="Calibri"/>
                <a:cs typeface="Calibri"/>
              </a:rPr>
              <a:t>наставничество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31599" y="4187552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731599" y="2740934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573500" y="7582173"/>
            <a:ext cx="1714500" cy="1276350"/>
          </a:xfrm>
          <a:custGeom>
            <a:avLst/>
            <a:gdLst/>
            <a:ahLst/>
            <a:cxnLst/>
            <a:rect l="l" t="t" r="r" b="b"/>
            <a:pathLst>
              <a:path w="1714500" h="1276350">
                <a:moveTo>
                  <a:pt x="0" y="0"/>
                </a:moveTo>
                <a:lnTo>
                  <a:pt x="1714499" y="0"/>
                </a:lnTo>
                <a:lnTo>
                  <a:pt x="1714499" y="1276349"/>
                </a:lnTo>
                <a:lnTo>
                  <a:pt x="0" y="1276349"/>
                </a:lnTo>
                <a:lnTo>
                  <a:pt x="0" y="0"/>
                </a:lnTo>
                <a:close/>
              </a:path>
            </a:pathLst>
          </a:custGeom>
          <a:solidFill>
            <a:srgbClr val="28A0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207478" y="3"/>
            <a:ext cx="2666999" cy="6791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207478" y="6886578"/>
            <a:ext cx="2666999" cy="34004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352463" y="530799"/>
            <a:ext cx="5905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/>
              <a:t>24</a:t>
            </a:r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805149" y="3700415"/>
            <a:ext cx="114300" cy="1142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5149" y="5719714"/>
            <a:ext cx="114300" cy="1142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5149" y="6729364"/>
            <a:ext cx="114300" cy="1142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87724" y="3430539"/>
            <a:ext cx="12492990" cy="3559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400"/>
              </a:lnSpc>
              <a:spcBef>
                <a:spcPts val="100"/>
              </a:spcBef>
              <a:tabLst>
                <a:tab pos="2908300" algn="l"/>
              </a:tabLst>
            </a:pPr>
            <a:r>
              <a:rPr sz="3000" spc="195" dirty="0">
                <a:solidFill>
                  <a:srgbClr val="251D20"/>
                </a:solidFill>
                <a:latin typeface="Calibri"/>
                <a:cs typeface="Calibri"/>
              </a:rPr>
              <a:t>Провести </a:t>
            </a:r>
            <a:r>
              <a:rPr sz="3000" spc="190" dirty="0">
                <a:solidFill>
                  <a:srgbClr val="251D20"/>
                </a:solidFill>
                <a:latin typeface="Calibri"/>
                <a:cs typeface="Calibri"/>
              </a:rPr>
              <a:t>встречу </a:t>
            </a:r>
            <a:r>
              <a:rPr sz="3000" spc="195" dirty="0">
                <a:solidFill>
                  <a:srgbClr val="251D20"/>
                </a:solidFill>
                <a:latin typeface="Calibri"/>
                <a:cs typeface="Calibri"/>
              </a:rPr>
              <a:t>(в </a:t>
            </a:r>
            <a:r>
              <a:rPr sz="3000" spc="160" dirty="0">
                <a:solidFill>
                  <a:srgbClr val="251D20"/>
                </a:solidFill>
                <a:latin typeface="Calibri"/>
                <a:cs typeface="Calibri"/>
              </a:rPr>
              <a:t>современном </a:t>
            </a:r>
            <a:r>
              <a:rPr sz="3000" spc="180" dirty="0">
                <a:solidFill>
                  <a:srgbClr val="251D20"/>
                </a:solidFill>
                <a:latin typeface="Calibri"/>
                <a:cs typeface="Calibri"/>
              </a:rPr>
              <a:t>формате) </a:t>
            </a:r>
            <a:r>
              <a:rPr sz="3000" spc="185" dirty="0">
                <a:solidFill>
                  <a:srgbClr val="251D20"/>
                </a:solidFill>
                <a:latin typeface="Calibri"/>
                <a:cs typeface="Calibri"/>
              </a:rPr>
              <a:t>для </a:t>
            </a:r>
            <a:r>
              <a:rPr sz="3000" spc="175" dirty="0">
                <a:solidFill>
                  <a:srgbClr val="251D20"/>
                </a:solidFill>
                <a:latin typeface="Calibri"/>
                <a:cs typeface="Calibri"/>
              </a:rPr>
              <a:t>потенциальных  </a:t>
            </a:r>
            <a:r>
              <a:rPr sz="3000" spc="185" dirty="0">
                <a:solidFill>
                  <a:srgbClr val="251D20"/>
                </a:solidFill>
                <a:latin typeface="Calibri"/>
                <a:cs typeface="Calibri"/>
              </a:rPr>
              <a:t>наставляемых,	</a:t>
            </a:r>
            <a:r>
              <a:rPr sz="3000" spc="200" dirty="0">
                <a:solidFill>
                  <a:srgbClr val="251D20"/>
                </a:solidFill>
                <a:latin typeface="Calibri"/>
                <a:cs typeface="Calibri"/>
              </a:rPr>
              <a:t>чтобы </a:t>
            </a:r>
            <a:r>
              <a:rPr sz="3000" b="1" spc="15" dirty="0">
                <a:solidFill>
                  <a:srgbClr val="251D20"/>
                </a:solidFill>
                <a:latin typeface="Trebuchet MS"/>
                <a:cs typeface="Trebuchet MS"/>
              </a:rPr>
              <a:t>ознакомить </a:t>
            </a:r>
            <a:r>
              <a:rPr sz="3000" spc="145" dirty="0">
                <a:solidFill>
                  <a:srgbClr val="251D20"/>
                </a:solidFill>
                <a:latin typeface="Calibri"/>
                <a:cs typeface="Calibri"/>
              </a:rPr>
              <a:t>их </a:t>
            </a:r>
            <a:r>
              <a:rPr sz="3000" spc="300" dirty="0">
                <a:solidFill>
                  <a:srgbClr val="251D20"/>
                </a:solidFill>
                <a:latin typeface="Calibri"/>
                <a:cs typeface="Calibri"/>
              </a:rPr>
              <a:t>с</a:t>
            </a:r>
            <a:r>
              <a:rPr sz="3000" spc="-37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000" spc="140" dirty="0">
                <a:solidFill>
                  <a:srgbClr val="251D20"/>
                </a:solidFill>
                <a:latin typeface="Calibri"/>
                <a:cs typeface="Calibri"/>
              </a:rPr>
              <a:t>ценностями, </a:t>
            </a:r>
            <a:r>
              <a:rPr sz="3000" spc="195" dirty="0">
                <a:solidFill>
                  <a:srgbClr val="251D20"/>
                </a:solidFill>
                <a:latin typeface="Calibri"/>
                <a:cs typeface="Calibri"/>
              </a:rPr>
              <a:t>возможностями  наставнических </a:t>
            </a:r>
            <a:r>
              <a:rPr sz="3000" spc="145" dirty="0">
                <a:solidFill>
                  <a:srgbClr val="251D20"/>
                </a:solidFill>
                <a:latin typeface="Calibri"/>
                <a:cs typeface="Calibri"/>
              </a:rPr>
              <a:t>отношений </a:t>
            </a:r>
            <a:r>
              <a:rPr sz="3000" spc="105" dirty="0">
                <a:solidFill>
                  <a:srgbClr val="251D20"/>
                </a:solidFill>
                <a:latin typeface="Calibri"/>
                <a:cs typeface="Calibri"/>
              </a:rPr>
              <a:t>и </a:t>
            </a:r>
            <a:r>
              <a:rPr sz="3000" spc="10" dirty="0">
                <a:solidFill>
                  <a:srgbClr val="251D20"/>
                </a:solidFill>
                <a:latin typeface="Calibri"/>
                <a:cs typeface="Calibri"/>
              </a:rPr>
              <a:t>с</a:t>
            </a:r>
            <a:r>
              <a:rPr sz="3000" b="1" spc="10" dirty="0">
                <a:solidFill>
                  <a:srgbClr val="251D20"/>
                </a:solidFill>
                <a:latin typeface="Trebuchet MS"/>
                <a:cs typeface="Trebuchet MS"/>
              </a:rPr>
              <a:t>формировать </a:t>
            </a:r>
            <a:r>
              <a:rPr sz="3000" spc="60" dirty="0">
                <a:solidFill>
                  <a:srgbClr val="251D20"/>
                </a:solidFill>
                <a:latin typeface="Calibri"/>
                <a:cs typeface="Calibri"/>
              </a:rPr>
              <a:t>у </a:t>
            </a:r>
            <a:r>
              <a:rPr sz="3000" spc="140" dirty="0">
                <a:solidFill>
                  <a:srgbClr val="251D20"/>
                </a:solidFill>
                <a:latin typeface="Calibri"/>
                <a:cs typeface="Calibri"/>
              </a:rPr>
              <a:t>них </a:t>
            </a:r>
            <a:r>
              <a:rPr sz="3000" b="1" spc="-5" dirty="0">
                <a:solidFill>
                  <a:srgbClr val="251D20"/>
                </a:solidFill>
                <a:latin typeface="Trebuchet MS"/>
                <a:cs typeface="Trebuchet MS"/>
              </a:rPr>
              <a:t>запрос </a:t>
            </a:r>
            <a:r>
              <a:rPr sz="3000" spc="160" dirty="0">
                <a:solidFill>
                  <a:srgbClr val="251D20"/>
                </a:solidFill>
                <a:latin typeface="Calibri"/>
                <a:cs typeface="Calibri"/>
              </a:rPr>
              <a:t>на  </a:t>
            </a:r>
            <a:r>
              <a:rPr sz="3000" spc="204" dirty="0">
                <a:solidFill>
                  <a:srgbClr val="251D20"/>
                </a:solidFill>
                <a:latin typeface="Calibri"/>
                <a:cs typeface="Calibri"/>
              </a:rPr>
              <a:t>наставничество </a:t>
            </a:r>
            <a:r>
              <a:rPr sz="3000" b="1" spc="15" dirty="0">
                <a:solidFill>
                  <a:srgbClr val="251D20"/>
                </a:solidFill>
                <a:latin typeface="Trebuchet MS"/>
                <a:cs typeface="Trebuchet MS"/>
              </a:rPr>
              <a:t>с</a:t>
            </a:r>
            <a:r>
              <a:rPr sz="3000" b="1" spc="-64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3000" b="1" spc="-25" dirty="0">
                <a:solidFill>
                  <a:srgbClr val="251D20"/>
                </a:solidFill>
                <a:latin typeface="Trebuchet MS"/>
                <a:cs typeface="Trebuchet MS"/>
              </a:rPr>
              <a:t>упором </a:t>
            </a:r>
            <a:r>
              <a:rPr sz="3000" b="1" spc="-40" dirty="0">
                <a:solidFill>
                  <a:srgbClr val="251D20"/>
                </a:solidFill>
                <a:latin typeface="Trebuchet MS"/>
                <a:cs typeface="Trebuchet MS"/>
              </a:rPr>
              <a:t>на </a:t>
            </a:r>
            <a:r>
              <a:rPr sz="3000" b="1" spc="-75" dirty="0">
                <a:solidFill>
                  <a:srgbClr val="251D20"/>
                </a:solidFill>
                <a:latin typeface="Trebuchet MS"/>
                <a:cs typeface="Trebuchet MS"/>
              </a:rPr>
              <a:t>личное </a:t>
            </a:r>
            <a:r>
              <a:rPr sz="3000" b="1" spc="-65" dirty="0">
                <a:solidFill>
                  <a:srgbClr val="251D20"/>
                </a:solidFill>
                <a:latin typeface="Trebuchet MS"/>
                <a:cs typeface="Trebuchet MS"/>
              </a:rPr>
              <a:t>желание.</a:t>
            </a:r>
            <a:endParaRPr sz="3000">
              <a:latin typeface="Trebuchet MS"/>
              <a:cs typeface="Trebuchet MS"/>
            </a:endParaRPr>
          </a:p>
          <a:p>
            <a:pPr marL="12700" marR="125730">
              <a:lnSpc>
                <a:spcPct val="110400"/>
              </a:lnSpc>
            </a:pPr>
            <a:r>
              <a:rPr sz="3000" b="1" spc="15" dirty="0">
                <a:solidFill>
                  <a:srgbClr val="251D20"/>
                </a:solidFill>
                <a:latin typeface="Trebuchet MS"/>
                <a:cs typeface="Trebuchet MS"/>
              </a:rPr>
              <a:t>Собрать</a:t>
            </a:r>
            <a:r>
              <a:rPr sz="3000" b="1" spc="-15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3000" b="1" spc="-30" dirty="0">
                <a:solidFill>
                  <a:srgbClr val="251D20"/>
                </a:solidFill>
                <a:latin typeface="Trebuchet MS"/>
                <a:cs typeface="Trebuchet MS"/>
              </a:rPr>
              <a:t>информацию</a:t>
            </a:r>
            <a:r>
              <a:rPr sz="3000" b="1" spc="-15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3000" spc="125" dirty="0">
                <a:solidFill>
                  <a:srgbClr val="251D20"/>
                </a:solidFill>
                <a:latin typeface="Calibri"/>
                <a:cs typeface="Calibri"/>
              </a:rPr>
              <a:t>о</a:t>
            </a:r>
            <a:r>
              <a:rPr sz="3000" spc="7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000" spc="190" dirty="0">
                <a:solidFill>
                  <a:srgbClr val="251D20"/>
                </a:solidFill>
                <a:latin typeface="Calibri"/>
                <a:cs typeface="Calibri"/>
              </a:rPr>
              <a:t>запросах</a:t>
            </a:r>
            <a:r>
              <a:rPr sz="3000" spc="75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000" spc="175" dirty="0">
                <a:solidFill>
                  <a:srgbClr val="251D20"/>
                </a:solidFill>
                <a:latin typeface="Calibri"/>
                <a:cs typeface="Calibri"/>
              </a:rPr>
              <a:t>потенциальных</a:t>
            </a:r>
            <a:r>
              <a:rPr sz="3000" spc="7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000" spc="215" dirty="0">
                <a:solidFill>
                  <a:srgbClr val="251D20"/>
                </a:solidFill>
                <a:latin typeface="Calibri"/>
                <a:cs typeface="Calibri"/>
              </a:rPr>
              <a:t>наставляемых</a:t>
            </a:r>
            <a:r>
              <a:rPr sz="3000" spc="7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000" spc="145" dirty="0">
                <a:solidFill>
                  <a:srgbClr val="251D20"/>
                </a:solidFill>
                <a:latin typeface="Calibri"/>
                <a:cs typeface="Calibri"/>
              </a:rPr>
              <a:t>(на  </a:t>
            </a:r>
            <a:r>
              <a:rPr sz="3000" spc="175" dirty="0">
                <a:solidFill>
                  <a:srgbClr val="251D20"/>
                </a:solidFill>
                <a:latin typeface="Calibri"/>
                <a:cs typeface="Calibri"/>
              </a:rPr>
              <a:t>основе </a:t>
            </a:r>
            <a:r>
              <a:rPr sz="3000" spc="135" dirty="0">
                <a:solidFill>
                  <a:srgbClr val="251D20"/>
                </a:solidFill>
                <a:latin typeface="Calibri"/>
                <a:cs typeface="Calibri"/>
              </a:rPr>
              <a:t>опросов, </a:t>
            </a:r>
            <a:r>
              <a:rPr sz="3000" spc="125" dirty="0">
                <a:solidFill>
                  <a:srgbClr val="251D20"/>
                </a:solidFill>
                <a:latin typeface="Calibri"/>
                <a:cs typeface="Calibri"/>
              </a:rPr>
              <a:t>анкет, </a:t>
            </a:r>
            <a:r>
              <a:rPr sz="3000" spc="195" dirty="0">
                <a:solidFill>
                  <a:srgbClr val="251D20"/>
                </a:solidFill>
                <a:latin typeface="Calibri"/>
                <a:cs typeface="Calibri"/>
              </a:rPr>
              <a:t>личных </a:t>
            </a:r>
            <a:r>
              <a:rPr sz="3000" spc="145" dirty="0">
                <a:solidFill>
                  <a:srgbClr val="251D20"/>
                </a:solidFill>
                <a:latin typeface="Calibri"/>
                <a:cs typeface="Calibri"/>
              </a:rPr>
              <a:t>дел </a:t>
            </a:r>
            <a:r>
              <a:rPr sz="3000" spc="105" dirty="0">
                <a:solidFill>
                  <a:srgbClr val="251D20"/>
                </a:solidFill>
                <a:latin typeface="Calibri"/>
                <a:cs typeface="Calibri"/>
              </a:rPr>
              <a:t>и</a:t>
            </a:r>
            <a:r>
              <a:rPr sz="3000" spc="-42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000" spc="85" dirty="0">
                <a:solidFill>
                  <a:srgbClr val="251D20"/>
                </a:solidFill>
                <a:latin typeface="Calibri"/>
                <a:cs typeface="Calibri"/>
              </a:rPr>
              <a:t>др.).</a:t>
            </a:r>
            <a:endParaRPr sz="3000">
              <a:latin typeface="Calibri"/>
              <a:cs typeface="Calibri"/>
            </a:endParaRPr>
          </a:p>
          <a:p>
            <a:pPr marL="106680">
              <a:lnSpc>
                <a:spcPct val="100000"/>
              </a:lnSpc>
              <a:spcBef>
                <a:spcPts val="375"/>
              </a:spcBef>
            </a:pPr>
            <a:r>
              <a:rPr sz="3000" b="1" spc="-15" dirty="0">
                <a:solidFill>
                  <a:srgbClr val="251D20"/>
                </a:solidFill>
                <a:latin typeface="Trebuchet MS"/>
                <a:cs typeface="Trebuchet MS"/>
              </a:rPr>
              <a:t>Получить </a:t>
            </a:r>
            <a:r>
              <a:rPr sz="3000" b="1" spc="-55" dirty="0">
                <a:solidFill>
                  <a:srgbClr val="251D20"/>
                </a:solidFill>
                <a:latin typeface="Trebuchet MS"/>
                <a:cs typeface="Trebuchet MS"/>
              </a:rPr>
              <a:t>согласие </a:t>
            </a:r>
            <a:r>
              <a:rPr sz="3000" spc="160" dirty="0">
                <a:solidFill>
                  <a:srgbClr val="251D20"/>
                </a:solidFill>
                <a:latin typeface="Calibri"/>
                <a:cs typeface="Calibri"/>
              </a:rPr>
              <a:t>на </a:t>
            </a:r>
            <a:r>
              <a:rPr sz="3000" spc="135" dirty="0">
                <a:solidFill>
                  <a:srgbClr val="251D20"/>
                </a:solidFill>
                <a:latin typeface="Calibri"/>
                <a:cs typeface="Calibri"/>
              </a:rPr>
              <a:t>обработку</a:t>
            </a:r>
            <a:r>
              <a:rPr sz="3000" spc="-30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000" spc="160" dirty="0">
                <a:solidFill>
                  <a:srgbClr val="251D20"/>
                </a:solidFill>
                <a:latin typeface="Calibri"/>
                <a:cs typeface="Calibri"/>
              </a:rPr>
              <a:t>данных.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2424" y="1627171"/>
            <a:ext cx="40684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135" dirty="0">
                <a:solidFill>
                  <a:srgbClr val="251D20"/>
                </a:solidFill>
                <a:latin typeface="Trebuchet MS"/>
                <a:cs typeface="Trebuchet MS"/>
              </a:rPr>
              <a:t>ЗАДАЧИ</a:t>
            </a:r>
            <a:r>
              <a:rPr sz="4000" b="1" spc="-29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4000" b="1" spc="15" dirty="0">
                <a:solidFill>
                  <a:srgbClr val="251D20"/>
                </a:solidFill>
                <a:latin typeface="Trebuchet MS"/>
                <a:cs typeface="Trebuchet MS"/>
              </a:rPr>
              <a:t>ЭТАПА:</a:t>
            </a:r>
            <a:endParaRPr sz="4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31599" y="4187552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731599" y="2740928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07870" y="530246"/>
            <a:ext cx="13883005" cy="0"/>
          </a:xfrm>
          <a:custGeom>
            <a:avLst/>
            <a:gdLst/>
            <a:ahLst/>
            <a:cxnLst/>
            <a:rect l="l" t="t" r="r" b="b"/>
            <a:pathLst>
              <a:path w="13883005">
                <a:moveTo>
                  <a:pt x="0" y="0"/>
                </a:moveTo>
                <a:lnTo>
                  <a:pt x="13882754" y="0"/>
                </a:lnTo>
              </a:path>
            </a:pathLst>
          </a:custGeom>
          <a:ln w="72467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44228" y="566480"/>
            <a:ext cx="0" cy="7421245"/>
          </a:xfrm>
          <a:custGeom>
            <a:avLst/>
            <a:gdLst/>
            <a:ahLst/>
            <a:cxnLst/>
            <a:rect l="l" t="t" r="r" b="b"/>
            <a:pathLst>
              <a:path h="7421245">
                <a:moveTo>
                  <a:pt x="0" y="0"/>
                </a:moveTo>
                <a:lnTo>
                  <a:pt x="0" y="7420877"/>
                </a:lnTo>
              </a:path>
            </a:pathLst>
          </a:custGeom>
          <a:ln w="72715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07870" y="8024862"/>
            <a:ext cx="13883005" cy="0"/>
          </a:xfrm>
          <a:custGeom>
            <a:avLst/>
            <a:gdLst/>
            <a:ahLst/>
            <a:cxnLst/>
            <a:rect l="l" t="t" r="r" b="b"/>
            <a:pathLst>
              <a:path w="13883005">
                <a:moveTo>
                  <a:pt x="0" y="0"/>
                </a:moveTo>
                <a:lnTo>
                  <a:pt x="13882754" y="0"/>
                </a:lnTo>
              </a:path>
            </a:pathLst>
          </a:custGeom>
          <a:ln w="7500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353492" y="566884"/>
            <a:ext cx="0" cy="7421245"/>
          </a:xfrm>
          <a:custGeom>
            <a:avLst/>
            <a:gdLst/>
            <a:ahLst/>
            <a:cxnLst/>
            <a:rect l="l" t="t" r="r" b="b"/>
            <a:pathLst>
              <a:path h="7421245">
                <a:moveTo>
                  <a:pt x="0" y="0"/>
                </a:moveTo>
                <a:lnTo>
                  <a:pt x="0" y="7420978"/>
                </a:lnTo>
              </a:path>
            </a:pathLst>
          </a:custGeom>
          <a:ln w="74263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12617" y="481224"/>
            <a:ext cx="501650" cy="43040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710"/>
              </a:lnSpc>
            </a:pPr>
            <a:r>
              <a:rPr sz="3200" b="1" spc="350" dirty="0">
                <a:solidFill>
                  <a:srgbClr val="251D20"/>
                </a:solidFill>
                <a:latin typeface="Trebuchet MS"/>
                <a:cs typeface="Trebuchet MS"/>
              </a:rPr>
              <a:t>НАСТАВНИЧЕСТВО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192302" y="1273481"/>
            <a:ext cx="530923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b="1" spc="125" dirty="0">
                <a:solidFill>
                  <a:srgbClr val="251D20"/>
                </a:solidFill>
                <a:latin typeface="Trebuchet MS"/>
                <a:cs typeface="Trebuchet MS"/>
              </a:rPr>
              <a:t>Наставничество</a:t>
            </a:r>
            <a:r>
              <a:rPr sz="4500" b="1" spc="-2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4500" spc="-565" dirty="0">
                <a:solidFill>
                  <a:srgbClr val="251D20"/>
                </a:solidFill>
                <a:latin typeface="Calibri"/>
                <a:cs typeface="Calibri"/>
              </a:rPr>
              <a:t>—</a:t>
            </a:r>
            <a:endParaRPr sz="45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 marR="5080">
              <a:lnSpc>
                <a:spcPts val="4800"/>
              </a:lnSpc>
              <a:spcBef>
                <a:spcPts val="760"/>
              </a:spcBef>
            </a:pPr>
            <a:r>
              <a:rPr spc="434" dirty="0"/>
              <a:t>это </a:t>
            </a:r>
            <a:r>
              <a:rPr spc="380" dirty="0"/>
              <a:t>универсальная </a:t>
            </a:r>
            <a:r>
              <a:rPr b="1" spc="25" dirty="0">
                <a:solidFill>
                  <a:srgbClr val="28A0B0"/>
                </a:solidFill>
                <a:latin typeface="Trebuchet MS"/>
                <a:cs typeface="Trebuchet MS"/>
              </a:rPr>
              <a:t>технология  </a:t>
            </a:r>
            <a:r>
              <a:rPr b="1" spc="30" dirty="0">
                <a:solidFill>
                  <a:srgbClr val="28A0B0"/>
                </a:solidFill>
                <a:latin typeface="Trebuchet MS"/>
                <a:cs typeface="Trebuchet MS"/>
              </a:rPr>
              <a:t>передачи </a:t>
            </a:r>
            <a:r>
              <a:rPr spc="350" dirty="0"/>
              <a:t>личностного,</a:t>
            </a:r>
            <a:r>
              <a:rPr spc="330" dirty="0"/>
              <a:t> </a:t>
            </a:r>
            <a:r>
              <a:rPr spc="350" dirty="0"/>
              <a:t>жизненного  </a:t>
            </a:r>
            <a:r>
              <a:rPr spc="160" dirty="0"/>
              <a:t>и </a:t>
            </a:r>
            <a:r>
              <a:rPr spc="390" dirty="0"/>
              <a:t>профессионального </a:t>
            </a:r>
            <a:r>
              <a:rPr spc="345" dirty="0">
                <a:solidFill>
                  <a:srgbClr val="28A0B0"/>
                </a:solidFill>
              </a:rPr>
              <a:t>опыта</a:t>
            </a:r>
            <a:r>
              <a:rPr spc="345" dirty="0"/>
              <a:t>,  </a:t>
            </a:r>
            <a:r>
              <a:rPr spc="275" dirty="0"/>
              <a:t>знаний, </a:t>
            </a:r>
            <a:r>
              <a:rPr spc="375" dirty="0"/>
              <a:t>формирования </a:t>
            </a:r>
            <a:r>
              <a:rPr spc="380" dirty="0"/>
              <a:t>навыков,  </a:t>
            </a:r>
            <a:r>
              <a:rPr spc="315" dirty="0"/>
              <a:t>компетенций, </a:t>
            </a:r>
            <a:r>
              <a:rPr spc="370" dirty="0"/>
              <a:t>метакомпетенций </a:t>
            </a:r>
            <a:r>
              <a:rPr spc="160" dirty="0"/>
              <a:t>и  </a:t>
            </a:r>
            <a:r>
              <a:rPr spc="355" dirty="0"/>
              <a:t>ценностей </a:t>
            </a:r>
            <a:r>
              <a:rPr spc="340" dirty="0"/>
              <a:t>через </a:t>
            </a:r>
            <a:r>
              <a:rPr spc="360" dirty="0"/>
              <a:t>неформальное  </a:t>
            </a:r>
            <a:r>
              <a:rPr spc="390" dirty="0"/>
              <a:t>взаимообогащающее </a:t>
            </a:r>
            <a:r>
              <a:rPr spc="245" dirty="0"/>
              <a:t>общение,  </a:t>
            </a:r>
            <a:r>
              <a:rPr spc="365" dirty="0"/>
              <a:t>основанное </a:t>
            </a:r>
            <a:r>
              <a:rPr spc="305" dirty="0"/>
              <a:t>на</a:t>
            </a:r>
            <a:r>
              <a:rPr spc="360" dirty="0"/>
              <a:t> </a:t>
            </a:r>
            <a:r>
              <a:rPr b="1" spc="45" dirty="0">
                <a:solidFill>
                  <a:srgbClr val="28A0B0"/>
                </a:solidFill>
                <a:latin typeface="Trebuchet MS"/>
                <a:cs typeface="Trebuchet MS"/>
              </a:rPr>
              <a:t>доверии</a:t>
            </a:r>
          </a:p>
          <a:p>
            <a:pPr marL="12700">
              <a:lnSpc>
                <a:spcPts val="4740"/>
              </a:lnSpc>
            </a:pPr>
            <a:r>
              <a:rPr b="1" spc="-155" dirty="0">
                <a:solidFill>
                  <a:srgbClr val="28A0B0"/>
                </a:solidFill>
                <a:latin typeface="Trebuchet MS"/>
                <a:cs typeface="Trebuchet MS"/>
              </a:rPr>
              <a:t>и</a:t>
            </a:r>
            <a:r>
              <a:rPr b="1" spc="25" dirty="0">
                <a:solidFill>
                  <a:srgbClr val="28A0B0"/>
                </a:solidFill>
                <a:latin typeface="Trebuchet MS"/>
                <a:cs typeface="Trebuchet MS"/>
              </a:rPr>
              <a:t> </a:t>
            </a:r>
            <a:r>
              <a:rPr b="1" spc="60" dirty="0">
                <a:solidFill>
                  <a:srgbClr val="28A0B0"/>
                </a:solidFill>
                <a:latin typeface="Trebuchet MS"/>
                <a:cs typeface="Trebuchet MS"/>
              </a:rPr>
              <a:t>партнерстве.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46716" y="8988425"/>
            <a:ext cx="54921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23414" algn="l"/>
                <a:tab pos="2352675" algn="l"/>
                <a:tab pos="3346450" algn="l"/>
              </a:tabLst>
            </a:pPr>
            <a:r>
              <a:rPr sz="3000" b="1" spc="525" dirty="0">
                <a:solidFill>
                  <a:srgbClr val="31DEDB"/>
                </a:solidFill>
                <a:latin typeface="Trebuchet MS"/>
                <a:cs typeface="Trebuchet MS"/>
              </a:rPr>
              <a:t>Р</a:t>
            </a:r>
            <a:r>
              <a:rPr sz="3000" b="1" spc="465" dirty="0">
                <a:solidFill>
                  <a:srgbClr val="31DEDB"/>
                </a:solidFill>
                <a:latin typeface="Trebuchet MS"/>
                <a:cs typeface="Trebuchet MS"/>
              </a:rPr>
              <a:t>А</a:t>
            </a:r>
            <a:r>
              <a:rPr sz="3000" b="1" spc="445" dirty="0">
                <a:solidFill>
                  <a:srgbClr val="31DEDB"/>
                </a:solidFill>
                <a:latin typeface="Trebuchet MS"/>
                <a:cs typeface="Trebuchet MS"/>
              </a:rPr>
              <a:t>Б</a:t>
            </a:r>
            <a:r>
              <a:rPr sz="3000" b="1" spc="320" dirty="0">
                <a:solidFill>
                  <a:srgbClr val="31DEDB"/>
                </a:solidFill>
                <a:latin typeface="Trebuchet MS"/>
                <a:cs typeface="Trebuchet MS"/>
              </a:rPr>
              <a:t>О</a:t>
            </a:r>
            <a:r>
              <a:rPr sz="3000" b="1" spc="265" dirty="0">
                <a:solidFill>
                  <a:srgbClr val="31DEDB"/>
                </a:solidFill>
                <a:latin typeface="Trebuchet MS"/>
                <a:cs typeface="Trebuchet MS"/>
              </a:rPr>
              <a:t>Т</a:t>
            </a:r>
            <a:r>
              <a:rPr sz="3000" b="1" spc="105" dirty="0">
                <a:solidFill>
                  <a:srgbClr val="31DEDB"/>
                </a:solidFill>
                <a:latin typeface="Trebuchet MS"/>
                <a:cs typeface="Trebuchet MS"/>
              </a:rPr>
              <a:t>А</a:t>
            </a:r>
            <a:r>
              <a:rPr sz="3000" b="1" dirty="0">
                <a:solidFill>
                  <a:srgbClr val="31DEDB"/>
                </a:solidFill>
                <a:latin typeface="Trebuchet MS"/>
                <a:cs typeface="Trebuchet MS"/>
              </a:rPr>
              <a:t>	</a:t>
            </a:r>
            <a:r>
              <a:rPr sz="3000" b="1" spc="120" dirty="0">
                <a:solidFill>
                  <a:srgbClr val="31DEDB"/>
                </a:solidFill>
                <a:latin typeface="Trebuchet MS"/>
                <a:cs typeface="Trebuchet MS"/>
              </a:rPr>
              <a:t>В</a:t>
            </a:r>
            <a:r>
              <a:rPr sz="3000" b="1" dirty="0">
                <a:solidFill>
                  <a:srgbClr val="31DEDB"/>
                </a:solidFill>
                <a:latin typeface="Trebuchet MS"/>
                <a:cs typeface="Trebuchet MS"/>
              </a:rPr>
              <a:t>	</a:t>
            </a:r>
            <a:r>
              <a:rPr sz="3000" b="1" spc="320" dirty="0">
                <a:solidFill>
                  <a:srgbClr val="31DEDB"/>
                </a:solidFill>
                <a:latin typeface="Trebuchet MS"/>
                <a:cs typeface="Trebuchet MS"/>
              </a:rPr>
              <a:t>О</a:t>
            </a:r>
            <a:r>
              <a:rPr sz="3000" b="1" spc="445" dirty="0">
                <a:solidFill>
                  <a:srgbClr val="31DEDB"/>
                </a:solidFill>
                <a:latin typeface="Trebuchet MS"/>
                <a:cs typeface="Trebuchet MS"/>
              </a:rPr>
              <a:t>Б</a:t>
            </a:r>
            <a:r>
              <a:rPr sz="3000" b="1" spc="-45" dirty="0">
                <a:solidFill>
                  <a:srgbClr val="31DEDB"/>
                </a:solidFill>
                <a:latin typeface="Trebuchet MS"/>
                <a:cs typeface="Trebuchet MS"/>
              </a:rPr>
              <a:t>Е</a:t>
            </a:r>
            <a:r>
              <a:rPr sz="3000" b="1" dirty="0">
                <a:solidFill>
                  <a:srgbClr val="31DEDB"/>
                </a:solidFill>
                <a:latin typeface="Trebuchet MS"/>
                <a:cs typeface="Trebuchet MS"/>
              </a:rPr>
              <a:t>	</a:t>
            </a:r>
            <a:r>
              <a:rPr sz="3000" b="1" spc="484" dirty="0">
                <a:solidFill>
                  <a:srgbClr val="31DEDB"/>
                </a:solidFill>
                <a:latin typeface="Trebuchet MS"/>
                <a:cs typeface="Trebuchet MS"/>
              </a:rPr>
              <a:t>С</a:t>
            </a:r>
            <a:r>
              <a:rPr sz="3000" b="1" spc="265" dirty="0">
                <a:solidFill>
                  <a:srgbClr val="31DEDB"/>
                </a:solidFill>
                <a:latin typeface="Trebuchet MS"/>
                <a:cs typeface="Trebuchet MS"/>
              </a:rPr>
              <a:t>Т</a:t>
            </a:r>
            <a:r>
              <a:rPr sz="3000" b="1" spc="320" dirty="0">
                <a:solidFill>
                  <a:srgbClr val="31DEDB"/>
                </a:solidFill>
                <a:latin typeface="Trebuchet MS"/>
                <a:cs typeface="Trebuchet MS"/>
              </a:rPr>
              <a:t>О</a:t>
            </a:r>
            <a:r>
              <a:rPr sz="3000" b="1" spc="525" dirty="0">
                <a:solidFill>
                  <a:srgbClr val="31DEDB"/>
                </a:solidFill>
                <a:latin typeface="Trebuchet MS"/>
                <a:cs typeface="Trebuchet MS"/>
              </a:rPr>
              <a:t>Р</a:t>
            </a:r>
            <a:r>
              <a:rPr sz="3000" b="1" spc="320" dirty="0">
                <a:solidFill>
                  <a:srgbClr val="31DEDB"/>
                </a:solidFill>
                <a:latin typeface="Trebuchet MS"/>
                <a:cs typeface="Trebuchet MS"/>
              </a:rPr>
              <a:t>О</a:t>
            </a:r>
            <a:r>
              <a:rPr sz="3000" b="1" spc="425" dirty="0">
                <a:solidFill>
                  <a:srgbClr val="31DEDB"/>
                </a:solidFill>
                <a:latin typeface="Trebuchet MS"/>
                <a:cs typeface="Trebuchet MS"/>
              </a:rPr>
              <a:t>Н</a:t>
            </a:r>
            <a:r>
              <a:rPr sz="3000" b="1" spc="95" dirty="0">
                <a:solidFill>
                  <a:srgbClr val="31DEDB"/>
                </a:solidFill>
                <a:latin typeface="Trebuchet MS"/>
                <a:cs typeface="Trebuchet MS"/>
              </a:rPr>
              <a:t>Ы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7259300" y="6214438"/>
            <a:ext cx="1028700" cy="1276350"/>
          </a:xfrm>
          <a:custGeom>
            <a:avLst/>
            <a:gdLst/>
            <a:ahLst/>
            <a:cxnLst/>
            <a:rect l="l" t="t" r="r" b="b"/>
            <a:pathLst>
              <a:path w="1028700" h="1276350">
                <a:moveTo>
                  <a:pt x="0" y="0"/>
                </a:moveTo>
                <a:lnTo>
                  <a:pt x="1028699" y="0"/>
                </a:lnTo>
                <a:lnTo>
                  <a:pt x="1028699" y="1276349"/>
                </a:lnTo>
                <a:lnTo>
                  <a:pt x="0" y="1276349"/>
                </a:lnTo>
                <a:lnTo>
                  <a:pt x="0" y="0"/>
                </a:lnTo>
                <a:close/>
              </a:path>
            </a:pathLst>
          </a:custGeom>
          <a:solidFill>
            <a:srgbClr val="28A0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2366531" y="9045575"/>
            <a:ext cx="56108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254" dirty="0">
                <a:solidFill>
                  <a:srgbClr val="251D20"/>
                </a:solidFill>
                <a:latin typeface="Calibri"/>
                <a:cs typeface="Calibri"/>
              </a:rPr>
              <a:t>Взаимообогащение </a:t>
            </a:r>
            <a:r>
              <a:rPr sz="2400" spc="265" dirty="0">
                <a:solidFill>
                  <a:srgbClr val="251D20"/>
                </a:solidFill>
                <a:latin typeface="Calibri"/>
                <a:cs typeface="Calibri"/>
              </a:rPr>
              <a:t>как</a:t>
            </a:r>
            <a:r>
              <a:rPr sz="2400" spc="39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2400" spc="270" dirty="0">
                <a:solidFill>
                  <a:srgbClr val="251D20"/>
                </a:solidFill>
                <a:latin typeface="Calibri"/>
                <a:cs typeface="Calibri"/>
              </a:rPr>
              <a:t>мотивация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058839" y="144795"/>
            <a:ext cx="3079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latin typeface="Arial"/>
                <a:cs typeface="Arial"/>
              </a:rPr>
              <a:t>2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31599" y="4187547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731599" y="2740931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95878" y="1144873"/>
            <a:ext cx="10211435" cy="1281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330" dirty="0">
                <a:solidFill>
                  <a:srgbClr val="251D20"/>
                </a:solidFill>
                <a:latin typeface="Trebuchet MS"/>
                <a:cs typeface="Trebuchet MS"/>
              </a:rPr>
              <a:t>РЕЗУЛЬТАТЫ</a:t>
            </a:r>
            <a:r>
              <a:rPr sz="3200" b="1" spc="46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3200" b="1" spc="325" dirty="0">
                <a:solidFill>
                  <a:srgbClr val="251D20"/>
                </a:solidFill>
                <a:latin typeface="Trebuchet MS"/>
                <a:cs typeface="Trebuchet MS"/>
              </a:rPr>
              <a:t>ЭТАПА</a:t>
            </a:r>
            <a:endParaRPr sz="3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685"/>
              </a:spcBef>
            </a:pPr>
            <a:r>
              <a:rPr sz="2800" spc="220" dirty="0">
                <a:latin typeface="Calibri"/>
                <a:cs typeface="Calibri"/>
              </a:rPr>
              <a:t>Cформированный </a:t>
            </a:r>
            <a:r>
              <a:rPr sz="2800" spc="235" dirty="0">
                <a:latin typeface="Calibri"/>
                <a:cs typeface="Calibri"/>
              </a:rPr>
              <a:t>список </a:t>
            </a:r>
            <a:r>
              <a:rPr sz="2800" spc="240" dirty="0">
                <a:latin typeface="Calibri"/>
                <a:cs typeface="Calibri"/>
              </a:rPr>
              <a:t>наставников </a:t>
            </a:r>
            <a:r>
              <a:rPr sz="2800" spc="235" dirty="0">
                <a:latin typeface="Calibri"/>
                <a:cs typeface="Calibri"/>
              </a:rPr>
              <a:t>согласно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220" dirty="0">
                <a:latin typeface="Calibri"/>
                <a:cs typeface="Calibri"/>
              </a:rPr>
              <a:t>профилю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573500" y="7582167"/>
            <a:ext cx="1714500" cy="1276350"/>
          </a:xfrm>
          <a:custGeom>
            <a:avLst/>
            <a:gdLst/>
            <a:ahLst/>
            <a:cxnLst/>
            <a:rect l="l" t="t" r="r" b="b"/>
            <a:pathLst>
              <a:path w="1714500" h="1276350">
                <a:moveTo>
                  <a:pt x="0" y="0"/>
                </a:moveTo>
                <a:lnTo>
                  <a:pt x="1714499" y="0"/>
                </a:lnTo>
                <a:lnTo>
                  <a:pt x="1714499" y="1276349"/>
                </a:lnTo>
                <a:lnTo>
                  <a:pt x="0" y="1276349"/>
                </a:lnTo>
                <a:lnTo>
                  <a:pt x="0" y="0"/>
                </a:lnTo>
                <a:close/>
              </a:path>
            </a:pathLst>
          </a:custGeom>
          <a:solidFill>
            <a:srgbClr val="28A0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207478" y="0"/>
            <a:ext cx="2666999" cy="6791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207478" y="6886575"/>
            <a:ext cx="2666999" cy="34004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08578" y="2740931"/>
            <a:ext cx="11801474" cy="75460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7352463" y="530796"/>
            <a:ext cx="5905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spc="-5" dirty="0">
                <a:latin typeface="Arial"/>
                <a:cs typeface="Arial"/>
              </a:rPr>
              <a:t>25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01566" y="229175"/>
            <a:ext cx="1222629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98930" algn="l"/>
                <a:tab pos="2326005" algn="l"/>
                <a:tab pos="6877050" algn="l"/>
                <a:tab pos="8517255" algn="l"/>
              </a:tabLst>
            </a:pPr>
            <a:r>
              <a:rPr spc="695" dirty="0">
                <a:solidFill>
                  <a:srgbClr val="251D20"/>
                </a:solidFill>
                <a:latin typeface="Calibri"/>
                <a:cs typeface="Calibri"/>
              </a:rPr>
              <a:t>Этап	</a:t>
            </a:r>
            <a:r>
              <a:rPr spc="215" dirty="0">
                <a:solidFill>
                  <a:srgbClr val="251D20"/>
                </a:solidFill>
                <a:latin typeface="Calibri"/>
                <a:cs typeface="Calibri"/>
              </a:rPr>
              <a:t>3</a:t>
            </a:r>
            <a:r>
              <a:rPr spc="-425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pc="40" dirty="0">
                <a:solidFill>
                  <a:srgbClr val="251D20"/>
                </a:solidFill>
                <a:latin typeface="Calibri"/>
                <a:cs typeface="Calibri"/>
              </a:rPr>
              <a:t>.	</a:t>
            </a:r>
            <a:r>
              <a:rPr spc="635" dirty="0">
                <a:solidFill>
                  <a:srgbClr val="251D20"/>
                </a:solidFill>
                <a:latin typeface="Calibri"/>
                <a:cs typeface="Calibri"/>
              </a:rPr>
              <a:t>Формирование	базы	</a:t>
            </a:r>
            <a:r>
              <a:rPr spc="700" dirty="0">
                <a:solidFill>
                  <a:srgbClr val="251D20"/>
                </a:solidFill>
                <a:latin typeface="Calibri"/>
                <a:cs typeface="Calibri"/>
              </a:rPr>
              <a:t>наставников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31599" y="4187547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731599" y="2740931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91768" y="2491722"/>
            <a:ext cx="114300" cy="114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91768" y="4511022"/>
            <a:ext cx="114300" cy="114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91768" y="6530321"/>
            <a:ext cx="114300" cy="114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91768" y="8549621"/>
            <a:ext cx="114300" cy="114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679043" y="934751"/>
            <a:ext cx="11173460" cy="7875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51125" algn="l"/>
              </a:tabLst>
            </a:pPr>
            <a:r>
              <a:rPr sz="4000" b="1" spc="535" dirty="0">
                <a:solidFill>
                  <a:srgbClr val="251D20"/>
                </a:solidFill>
                <a:latin typeface="Trebuchet MS"/>
                <a:cs typeface="Trebuchet MS"/>
              </a:rPr>
              <a:t>ЗАДАЧИ	</a:t>
            </a:r>
            <a:r>
              <a:rPr sz="4000" b="1" spc="415" dirty="0">
                <a:solidFill>
                  <a:srgbClr val="251D20"/>
                </a:solidFill>
                <a:latin typeface="Trebuchet MS"/>
                <a:cs typeface="Trebuchet MS"/>
              </a:rPr>
              <a:t>ЭТАПА:</a:t>
            </a:r>
            <a:endParaRPr sz="4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600">
              <a:latin typeface="Times New Roman"/>
              <a:cs typeface="Times New Roman"/>
            </a:endParaRPr>
          </a:p>
          <a:p>
            <a:pPr marL="507365" marR="81915">
              <a:lnSpc>
                <a:spcPct val="110400"/>
              </a:lnSpc>
            </a:pPr>
            <a:r>
              <a:rPr sz="3000" spc="200" dirty="0">
                <a:solidFill>
                  <a:srgbClr val="251D20"/>
                </a:solidFill>
                <a:latin typeface="Calibri"/>
                <a:cs typeface="Calibri"/>
              </a:rPr>
              <a:t>Сформировать </a:t>
            </a:r>
            <a:r>
              <a:rPr sz="3000" spc="140" dirty="0">
                <a:solidFill>
                  <a:srgbClr val="251D20"/>
                </a:solidFill>
                <a:latin typeface="Calibri"/>
                <a:cs typeface="Calibri"/>
              </a:rPr>
              <a:t>базу </a:t>
            </a:r>
            <a:r>
              <a:rPr sz="3000" spc="175" dirty="0">
                <a:solidFill>
                  <a:srgbClr val="251D20"/>
                </a:solidFill>
                <a:latin typeface="Calibri"/>
                <a:cs typeface="Calibri"/>
              </a:rPr>
              <a:t>потенциальных </a:t>
            </a:r>
            <a:r>
              <a:rPr sz="3000" spc="200" dirty="0">
                <a:solidFill>
                  <a:srgbClr val="251D20"/>
                </a:solidFill>
                <a:latin typeface="Calibri"/>
                <a:cs typeface="Calibri"/>
              </a:rPr>
              <a:t>наставников </a:t>
            </a:r>
            <a:r>
              <a:rPr sz="3000" spc="180" dirty="0">
                <a:solidFill>
                  <a:srgbClr val="251D20"/>
                </a:solidFill>
                <a:latin typeface="Calibri"/>
                <a:cs typeface="Calibri"/>
              </a:rPr>
              <a:t>из</a:t>
            </a:r>
            <a:r>
              <a:rPr sz="3000" spc="-39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000" spc="204" dirty="0">
                <a:solidFill>
                  <a:srgbClr val="251D20"/>
                </a:solidFill>
                <a:latin typeface="Calibri"/>
                <a:cs typeface="Calibri"/>
              </a:rPr>
              <a:t>числа  </a:t>
            </a:r>
            <a:r>
              <a:rPr sz="3000" spc="180" dirty="0">
                <a:solidFill>
                  <a:srgbClr val="251D20"/>
                </a:solidFill>
                <a:latin typeface="Calibri"/>
                <a:cs typeface="Calibri"/>
              </a:rPr>
              <a:t>школьного </a:t>
            </a:r>
            <a:r>
              <a:rPr sz="3000" spc="105" dirty="0">
                <a:solidFill>
                  <a:srgbClr val="251D20"/>
                </a:solidFill>
                <a:latin typeface="Calibri"/>
                <a:cs typeface="Calibri"/>
              </a:rPr>
              <a:t>и </a:t>
            </a:r>
            <a:r>
              <a:rPr sz="3000" spc="170" dirty="0">
                <a:solidFill>
                  <a:srgbClr val="251D20"/>
                </a:solidFill>
                <a:latin typeface="Calibri"/>
                <a:cs typeface="Calibri"/>
              </a:rPr>
              <a:t>околошкольного </a:t>
            </a:r>
            <a:r>
              <a:rPr sz="3000" spc="175" dirty="0">
                <a:solidFill>
                  <a:srgbClr val="251D20"/>
                </a:solidFill>
                <a:latin typeface="Calibri"/>
                <a:cs typeface="Calibri"/>
              </a:rPr>
              <a:t>сообщества: </a:t>
            </a:r>
            <a:r>
              <a:rPr sz="3000" spc="170" dirty="0">
                <a:solidFill>
                  <a:srgbClr val="251D20"/>
                </a:solidFill>
                <a:latin typeface="Calibri"/>
                <a:cs typeface="Calibri"/>
              </a:rPr>
              <a:t>выпускников,  </a:t>
            </a:r>
            <a:r>
              <a:rPr sz="3000" spc="140" dirty="0">
                <a:solidFill>
                  <a:srgbClr val="251D20"/>
                </a:solidFill>
                <a:latin typeface="Calibri"/>
                <a:cs typeface="Calibri"/>
              </a:rPr>
              <a:t>педагогов,</a:t>
            </a:r>
            <a:r>
              <a:rPr sz="3000" spc="55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000" spc="130" dirty="0">
                <a:solidFill>
                  <a:srgbClr val="251D20"/>
                </a:solidFill>
                <a:latin typeface="Calibri"/>
                <a:cs typeface="Calibri"/>
              </a:rPr>
              <a:t>родителей.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450">
              <a:latin typeface="Times New Roman"/>
              <a:cs typeface="Times New Roman"/>
            </a:endParaRPr>
          </a:p>
          <a:p>
            <a:pPr marL="507365" marR="5080">
              <a:lnSpc>
                <a:spcPct val="110400"/>
              </a:lnSpc>
              <a:spcBef>
                <a:spcPts val="5"/>
              </a:spcBef>
            </a:pPr>
            <a:r>
              <a:rPr sz="3000" spc="200" dirty="0">
                <a:solidFill>
                  <a:srgbClr val="251D20"/>
                </a:solidFill>
                <a:latin typeface="Calibri"/>
                <a:cs typeface="Calibri"/>
              </a:rPr>
              <a:t>Сформировать </a:t>
            </a:r>
            <a:r>
              <a:rPr sz="3000" spc="140" dirty="0">
                <a:solidFill>
                  <a:srgbClr val="251D20"/>
                </a:solidFill>
                <a:latin typeface="Calibri"/>
                <a:cs typeface="Calibri"/>
              </a:rPr>
              <a:t>базу </a:t>
            </a:r>
            <a:r>
              <a:rPr sz="3000" spc="175" dirty="0">
                <a:solidFill>
                  <a:srgbClr val="251D20"/>
                </a:solidFill>
                <a:latin typeface="Calibri"/>
                <a:cs typeface="Calibri"/>
              </a:rPr>
              <a:t>потенциальных </a:t>
            </a:r>
            <a:r>
              <a:rPr sz="3000" spc="200" dirty="0">
                <a:solidFill>
                  <a:srgbClr val="251D20"/>
                </a:solidFill>
                <a:latin typeface="Calibri"/>
                <a:cs typeface="Calibri"/>
              </a:rPr>
              <a:t>наставников </a:t>
            </a:r>
            <a:r>
              <a:rPr sz="3000" spc="180" dirty="0">
                <a:solidFill>
                  <a:srgbClr val="251D20"/>
                </a:solidFill>
                <a:latin typeface="Calibri"/>
                <a:cs typeface="Calibri"/>
              </a:rPr>
              <a:t>из </a:t>
            </a:r>
            <a:r>
              <a:rPr sz="3000" spc="204" dirty="0">
                <a:solidFill>
                  <a:srgbClr val="251D20"/>
                </a:solidFill>
                <a:latin typeface="Calibri"/>
                <a:cs typeface="Calibri"/>
              </a:rPr>
              <a:t>числа  </a:t>
            </a:r>
            <a:r>
              <a:rPr sz="3000" spc="135" dirty="0">
                <a:solidFill>
                  <a:srgbClr val="251D20"/>
                </a:solidFill>
                <a:latin typeface="Calibri"/>
                <a:cs typeface="Calibri"/>
              </a:rPr>
              <a:t>других </a:t>
            </a:r>
            <a:r>
              <a:rPr sz="3000" spc="180" dirty="0">
                <a:solidFill>
                  <a:srgbClr val="251D20"/>
                </a:solidFill>
                <a:latin typeface="Calibri"/>
                <a:cs typeface="Calibri"/>
              </a:rPr>
              <a:t>заинтересованных </a:t>
            </a:r>
            <a:r>
              <a:rPr sz="3000" spc="155" dirty="0">
                <a:solidFill>
                  <a:srgbClr val="251D20"/>
                </a:solidFill>
                <a:latin typeface="Calibri"/>
                <a:cs typeface="Calibri"/>
              </a:rPr>
              <a:t>лиц </a:t>
            </a:r>
            <a:r>
              <a:rPr sz="3000" spc="180" dirty="0">
                <a:solidFill>
                  <a:srgbClr val="251D20"/>
                </a:solidFill>
                <a:latin typeface="Calibri"/>
                <a:cs typeface="Calibri"/>
              </a:rPr>
              <a:t>местного </a:t>
            </a:r>
            <a:r>
              <a:rPr sz="3000" spc="175" dirty="0">
                <a:solidFill>
                  <a:srgbClr val="251D20"/>
                </a:solidFill>
                <a:latin typeface="Calibri"/>
                <a:cs typeface="Calibri"/>
              </a:rPr>
              <a:t>сообщества:  </a:t>
            </a:r>
            <a:r>
              <a:rPr sz="3000" spc="170" dirty="0">
                <a:solidFill>
                  <a:srgbClr val="251D20"/>
                </a:solidFill>
                <a:latin typeface="Calibri"/>
                <a:cs typeface="Calibri"/>
              </a:rPr>
              <a:t>сотрудников </a:t>
            </a:r>
            <a:r>
              <a:rPr sz="3000" spc="105" dirty="0">
                <a:solidFill>
                  <a:srgbClr val="251D20"/>
                </a:solidFill>
                <a:latin typeface="Calibri"/>
                <a:cs typeface="Calibri"/>
              </a:rPr>
              <a:t>и </a:t>
            </a:r>
            <a:r>
              <a:rPr sz="3000" spc="150" dirty="0">
                <a:solidFill>
                  <a:srgbClr val="251D20"/>
                </a:solidFill>
                <a:latin typeface="Calibri"/>
                <a:cs typeface="Calibri"/>
              </a:rPr>
              <a:t>руководителей </a:t>
            </a:r>
            <a:r>
              <a:rPr sz="3000" spc="170" dirty="0">
                <a:solidFill>
                  <a:srgbClr val="251D20"/>
                </a:solidFill>
                <a:latin typeface="Calibri"/>
                <a:cs typeface="Calibri"/>
              </a:rPr>
              <a:t>региональных</a:t>
            </a:r>
            <a:r>
              <a:rPr sz="3000" spc="-21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000" spc="135" dirty="0">
                <a:solidFill>
                  <a:srgbClr val="251D20"/>
                </a:solidFill>
                <a:latin typeface="Calibri"/>
                <a:cs typeface="Calibri"/>
              </a:rPr>
              <a:t>предприятий.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450">
              <a:latin typeface="Times New Roman"/>
              <a:cs typeface="Times New Roman"/>
            </a:endParaRPr>
          </a:p>
          <a:p>
            <a:pPr marL="507365" marR="1148715">
              <a:lnSpc>
                <a:spcPct val="110400"/>
              </a:lnSpc>
            </a:pPr>
            <a:r>
              <a:rPr sz="3000" spc="195" dirty="0">
                <a:solidFill>
                  <a:srgbClr val="251D20"/>
                </a:solidFill>
                <a:latin typeface="Calibri"/>
                <a:cs typeface="Calibri"/>
              </a:rPr>
              <a:t>Провести </a:t>
            </a:r>
            <a:r>
              <a:rPr sz="3000" spc="190" dirty="0">
                <a:solidFill>
                  <a:srgbClr val="251D20"/>
                </a:solidFill>
                <a:latin typeface="Calibri"/>
                <a:cs typeface="Calibri"/>
              </a:rPr>
              <a:t>встречу </a:t>
            </a:r>
            <a:r>
              <a:rPr sz="3000" spc="300" dirty="0">
                <a:solidFill>
                  <a:srgbClr val="251D20"/>
                </a:solidFill>
                <a:latin typeface="Calibri"/>
                <a:cs typeface="Calibri"/>
              </a:rPr>
              <a:t>с </a:t>
            </a:r>
            <a:r>
              <a:rPr sz="3000" spc="170" dirty="0">
                <a:solidFill>
                  <a:srgbClr val="251D20"/>
                </a:solidFill>
                <a:latin typeface="Calibri"/>
                <a:cs typeface="Calibri"/>
              </a:rPr>
              <a:t>потенциальными</a:t>
            </a:r>
            <a:r>
              <a:rPr sz="3000" spc="-415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000" spc="165" dirty="0">
                <a:solidFill>
                  <a:srgbClr val="251D20"/>
                </a:solidFill>
                <a:latin typeface="Calibri"/>
                <a:cs typeface="Calibri"/>
              </a:rPr>
              <a:t>наставниками,  </a:t>
            </a:r>
            <a:r>
              <a:rPr sz="3000" spc="185" dirty="0">
                <a:solidFill>
                  <a:srgbClr val="251D20"/>
                </a:solidFill>
                <a:latin typeface="Calibri"/>
                <a:cs typeface="Calibri"/>
              </a:rPr>
              <a:t>ознакомить </a:t>
            </a:r>
            <a:r>
              <a:rPr sz="3000" spc="145" dirty="0">
                <a:solidFill>
                  <a:srgbClr val="251D20"/>
                </a:solidFill>
                <a:latin typeface="Calibri"/>
                <a:cs typeface="Calibri"/>
              </a:rPr>
              <a:t>их </a:t>
            </a:r>
            <a:r>
              <a:rPr sz="3000" spc="300" dirty="0">
                <a:solidFill>
                  <a:srgbClr val="251D20"/>
                </a:solidFill>
                <a:latin typeface="Calibri"/>
                <a:cs typeface="Calibri"/>
              </a:rPr>
              <a:t>с </a:t>
            </a:r>
            <a:r>
              <a:rPr sz="3000" spc="170" dirty="0">
                <a:solidFill>
                  <a:srgbClr val="251D20"/>
                </a:solidFill>
                <a:latin typeface="Calibri"/>
                <a:cs typeface="Calibri"/>
              </a:rPr>
              <a:t>ценностями </a:t>
            </a:r>
            <a:r>
              <a:rPr sz="3000" spc="105" dirty="0">
                <a:solidFill>
                  <a:srgbClr val="251D20"/>
                </a:solidFill>
                <a:latin typeface="Calibri"/>
                <a:cs typeface="Calibri"/>
              </a:rPr>
              <a:t>и </a:t>
            </a:r>
            <a:r>
              <a:rPr sz="3000" spc="195" dirty="0">
                <a:solidFill>
                  <a:srgbClr val="251D20"/>
                </a:solidFill>
                <a:latin typeface="Calibri"/>
                <a:cs typeface="Calibri"/>
              </a:rPr>
              <a:t>возможностями  </a:t>
            </a:r>
            <a:r>
              <a:rPr sz="3000" spc="200" dirty="0">
                <a:solidFill>
                  <a:srgbClr val="251D20"/>
                </a:solidFill>
                <a:latin typeface="Calibri"/>
                <a:cs typeface="Calibri"/>
              </a:rPr>
              <a:t>наставничества.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750">
              <a:latin typeface="Times New Roman"/>
              <a:cs typeface="Times New Roman"/>
            </a:endParaRPr>
          </a:p>
          <a:p>
            <a:pPr marL="507365">
              <a:lnSpc>
                <a:spcPct val="100000"/>
              </a:lnSpc>
            </a:pPr>
            <a:r>
              <a:rPr sz="3000" spc="190" dirty="0">
                <a:solidFill>
                  <a:srgbClr val="251D20"/>
                </a:solidFill>
                <a:latin typeface="Calibri"/>
                <a:cs typeface="Calibri"/>
              </a:rPr>
              <a:t>Собрать запрос </a:t>
            </a:r>
            <a:r>
              <a:rPr sz="3000" spc="145" dirty="0">
                <a:solidFill>
                  <a:srgbClr val="251D20"/>
                </a:solidFill>
                <a:latin typeface="Calibri"/>
                <a:cs typeface="Calibri"/>
              </a:rPr>
              <a:t>(желание) </a:t>
            </a:r>
            <a:r>
              <a:rPr sz="3000" spc="220" dirty="0">
                <a:solidFill>
                  <a:srgbClr val="251D20"/>
                </a:solidFill>
                <a:latin typeface="Calibri"/>
                <a:cs typeface="Calibri"/>
              </a:rPr>
              <a:t>быть</a:t>
            </a:r>
            <a:r>
              <a:rPr sz="3000" spc="-29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000" spc="180" dirty="0">
                <a:solidFill>
                  <a:srgbClr val="251D20"/>
                </a:solidFill>
                <a:latin typeface="Calibri"/>
                <a:cs typeface="Calibri"/>
              </a:rPr>
              <a:t>наставником.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28700" y="0"/>
            <a:ext cx="3067049" cy="3362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28700" y="3457575"/>
            <a:ext cx="3067049" cy="33718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28700" y="6924675"/>
            <a:ext cx="3067049" cy="33623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028700"/>
            <a:ext cx="1028700" cy="1276350"/>
          </a:xfrm>
          <a:custGeom>
            <a:avLst/>
            <a:gdLst/>
            <a:ahLst/>
            <a:cxnLst/>
            <a:rect l="l" t="t" r="r" b="b"/>
            <a:pathLst>
              <a:path w="1028700" h="1276350">
                <a:moveTo>
                  <a:pt x="0" y="0"/>
                </a:moveTo>
                <a:lnTo>
                  <a:pt x="1028699" y="0"/>
                </a:lnTo>
                <a:lnTo>
                  <a:pt x="1028699" y="1276349"/>
                </a:lnTo>
                <a:lnTo>
                  <a:pt x="0" y="1276349"/>
                </a:lnTo>
                <a:lnTo>
                  <a:pt x="0" y="0"/>
                </a:lnTo>
                <a:close/>
              </a:path>
            </a:pathLst>
          </a:custGeom>
          <a:solidFill>
            <a:srgbClr val="28A0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533418" y="8191500"/>
            <a:ext cx="228600" cy="2095500"/>
          </a:xfrm>
          <a:custGeom>
            <a:avLst/>
            <a:gdLst/>
            <a:ahLst/>
            <a:cxnLst/>
            <a:rect l="l" t="t" r="r" b="b"/>
            <a:pathLst>
              <a:path w="228600" h="2095500">
                <a:moveTo>
                  <a:pt x="0" y="0"/>
                </a:moveTo>
                <a:lnTo>
                  <a:pt x="228598" y="0"/>
                </a:lnTo>
                <a:lnTo>
                  <a:pt x="228598" y="2095499"/>
                </a:lnTo>
                <a:lnTo>
                  <a:pt x="0" y="2095499"/>
                </a:lnTo>
                <a:lnTo>
                  <a:pt x="0" y="0"/>
                </a:lnTo>
                <a:close/>
              </a:path>
            </a:pathLst>
          </a:custGeom>
          <a:solidFill>
            <a:srgbClr val="251D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7352463" y="406304"/>
            <a:ext cx="5905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/>
              <a:t>26</a:t>
            </a: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31599" y="4187552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731599" y="2740937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11739" y="389260"/>
            <a:ext cx="11118215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58925" algn="l"/>
                <a:tab pos="2268220" algn="l"/>
                <a:tab pos="4160520" algn="l"/>
                <a:tab pos="4687570" algn="l"/>
                <a:tab pos="7501255" algn="l"/>
              </a:tabLst>
            </a:pPr>
            <a:r>
              <a:rPr sz="3900" spc="680" dirty="0">
                <a:solidFill>
                  <a:srgbClr val="251D20"/>
                </a:solidFill>
                <a:latin typeface="Calibri"/>
                <a:cs typeface="Calibri"/>
              </a:rPr>
              <a:t>Этап	</a:t>
            </a:r>
            <a:r>
              <a:rPr sz="3900" spc="210" dirty="0">
                <a:solidFill>
                  <a:srgbClr val="251D20"/>
                </a:solidFill>
                <a:latin typeface="Calibri"/>
                <a:cs typeface="Calibri"/>
              </a:rPr>
              <a:t>4</a:t>
            </a:r>
            <a:r>
              <a:rPr sz="3900" spc="-415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900" spc="40" dirty="0">
                <a:solidFill>
                  <a:srgbClr val="251D20"/>
                </a:solidFill>
                <a:latin typeface="Calibri"/>
                <a:cs typeface="Calibri"/>
              </a:rPr>
              <a:t>.	</a:t>
            </a:r>
            <a:r>
              <a:rPr sz="3900" spc="540" dirty="0">
                <a:solidFill>
                  <a:srgbClr val="251D20"/>
                </a:solidFill>
                <a:latin typeface="Calibri"/>
                <a:cs typeface="Calibri"/>
              </a:rPr>
              <a:t>Отбор	</a:t>
            </a:r>
            <a:r>
              <a:rPr sz="3900" spc="140" dirty="0">
                <a:solidFill>
                  <a:srgbClr val="251D20"/>
                </a:solidFill>
                <a:latin typeface="Calibri"/>
                <a:cs typeface="Calibri"/>
              </a:rPr>
              <a:t>и	</a:t>
            </a:r>
            <a:r>
              <a:rPr sz="3900" spc="550" dirty="0">
                <a:solidFill>
                  <a:srgbClr val="251D20"/>
                </a:solidFill>
                <a:latin typeface="Calibri"/>
                <a:cs typeface="Calibri"/>
              </a:rPr>
              <a:t>обучение	</a:t>
            </a:r>
            <a:r>
              <a:rPr sz="3900" spc="685" dirty="0">
                <a:solidFill>
                  <a:srgbClr val="251D20"/>
                </a:solidFill>
                <a:latin typeface="Calibri"/>
                <a:cs typeface="Calibri"/>
              </a:rPr>
              <a:t>наставников</a:t>
            </a:r>
            <a:endParaRPr sz="39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28700" y="5"/>
            <a:ext cx="3067049" cy="3362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28700" y="3457580"/>
            <a:ext cx="3067049" cy="33718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28700" y="6924681"/>
            <a:ext cx="3067049" cy="33623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028705"/>
            <a:ext cx="1028700" cy="1276350"/>
          </a:xfrm>
          <a:custGeom>
            <a:avLst/>
            <a:gdLst/>
            <a:ahLst/>
            <a:cxnLst/>
            <a:rect l="l" t="t" r="r" b="b"/>
            <a:pathLst>
              <a:path w="1028700" h="1276350">
                <a:moveTo>
                  <a:pt x="0" y="0"/>
                </a:moveTo>
                <a:lnTo>
                  <a:pt x="1028699" y="0"/>
                </a:lnTo>
                <a:lnTo>
                  <a:pt x="1028699" y="1276349"/>
                </a:lnTo>
                <a:lnTo>
                  <a:pt x="0" y="1276349"/>
                </a:lnTo>
                <a:lnTo>
                  <a:pt x="0" y="0"/>
                </a:lnTo>
                <a:close/>
              </a:path>
            </a:pathLst>
          </a:custGeom>
          <a:solidFill>
            <a:srgbClr val="28A0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533418" y="8191506"/>
            <a:ext cx="228600" cy="2095500"/>
          </a:xfrm>
          <a:custGeom>
            <a:avLst/>
            <a:gdLst/>
            <a:ahLst/>
            <a:cxnLst/>
            <a:rect l="l" t="t" r="r" b="b"/>
            <a:pathLst>
              <a:path w="228600" h="2095500">
                <a:moveTo>
                  <a:pt x="0" y="0"/>
                </a:moveTo>
                <a:lnTo>
                  <a:pt x="228598" y="0"/>
                </a:lnTo>
                <a:lnTo>
                  <a:pt x="228598" y="2095493"/>
                </a:lnTo>
                <a:lnTo>
                  <a:pt x="0" y="2095493"/>
                </a:lnTo>
                <a:lnTo>
                  <a:pt x="0" y="0"/>
                </a:lnTo>
                <a:close/>
              </a:path>
            </a:pathLst>
          </a:custGeom>
          <a:solidFill>
            <a:srgbClr val="28A0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7352463" y="398982"/>
            <a:ext cx="5905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spc="-5" dirty="0">
                <a:latin typeface="Arial"/>
                <a:cs typeface="Arial"/>
              </a:rPr>
              <a:t>27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61280" y="1704046"/>
            <a:ext cx="12415520" cy="2832735"/>
          </a:xfrm>
          <a:prstGeom prst="rect">
            <a:avLst/>
          </a:prstGeom>
          <a:solidFill>
            <a:srgbClr val="EBF0F1"/>
          </a:solidFill>
          <a:ln w="74295">
            <a:solidFill>
              <a:srgbClr val="251D20"/>
            </a:solidFill>
          </a:ln>
        </p:spPr>
        <p:txBody>
          <a:bodyPr vert="horz" wrap="square" lIns="0" tIns="327025" rIns="0" bIns="0" rtlCol="0">
            <a:spAutoFit/>
          </a:bodyPr>
          <a:lstStyle/>
          <a:p>
            <a:pPr marL="587375">
              <a:lnSpc>
                <a:spcPct val="100000"/>
              </a:lnSpc>
              <a:spcBef>
                <a:spcPts val="2575"/>
              </a:spcBef>
            </a:pPr>
            <a:r>
              <a:rPr sz="3200" b="1" spc="320" dirty="0">
                <a:solidFill>
                  <a:srgbClr val="251D20"/>
                </a:solidFill>
                <a:latin typeface="Trebuchet MS"/>
                <a:cs typeface="Trebuchet MS"/>
              </a:rPr>
              <a:t>РЕЗУЛЬТАТ</a:t>
            </a:r>
            <a:r>
              <a:rPr sz="3200" b="1" spc="46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3200" b="1" spc="325" dirty="0">
                <a:solidFill>
                  <a:srgbClr val="251D20"/>
                </a:solidFill>
                <a:latin typeface="Trebuchet MS"/>
                <a:cs typeface="Trebuchet MS"/>
              </a:rPr>
              <a:t>ЭТАПА</a:t>
            </a:r>
            <a:endParaRPr sz="3200" dirty="0">
              <a:latin typeface="Trebuchet MS"/>
              <a:cs typeface="Trebuchet MS"/>
            </a:endParaRPr>
          </a:p>
          <a:p>
            <a:pPr marL="587375" marR="654685">
              <a:lnSpc>
                <a:spcPct val="102699"/>
              </a:lnSpc>
              <a:spcBef>
                <a:spcPts val="2600"/>
              </a:spcBef>
            </a:pPr>
            <a:r>
              <a:rPr sz="2800" spc="245" dirty="0">
                <a:latin typeface="Calibri"/>
                <a:cs typeface="Calibri"/>
              </a:rPr>
              <a:t>Список </a:t>
            </a:r>
            <a:r>
              <a:rPr sz="2800" spc="204" dirty="0">
                <a:latin typeface="Calibri"/>
                <a:cs typeface="Calibri"/>
              </a:rPr>
              <a:t>отобранных </a:t>
            </a:r>
            <a:r>
              <a:rPr sz="2800" spc="100" dirty="0">
                <a:latin typeface="Calibri"/>
                <a:cs typeface="Calibri"/>
              </a:rPr>
              <a:t>и </a:t>
            </a:r>
            <a:r>
              <a:rPr sz="2800" spc="185" dirty="0">
                <a:latin typeface="Calibri"/>
                <a:cs typeface="Calibri"/>
              </a:rPr>
              <a:t>обученных </a:t>
            </a:r>
            <a:r>
              <a:rPr sz="2800" spc="210" dirty="0">
                <a:latin typeface="Calibri"/>
                <a:cs typeface="Calibri"/>
              </a:rPr>
              <a:t>наставников, </a:t>
            </a:r>
            <a:r>
              <a:rPr sz="2800" spc="185" dirty="0">
                <a:latin typeface="Calibri"/>
                <a:cs typeface="Calibri"/>
              </a:rPr>
              <a:t>добровольно  </a:t>
            </a:r>
            <a:r>
              <a:rPr sz="2800" spc="225" dirty="0">
                <a:latin typeface="Calibri"/>
                <a:cs typeface="Calibri"/>
              </a:rPr>
              <a:t>желающих </a:t>
            </a:r>
            <a:r>
              <a:rPr sz="2800" spc="254" dirty="0">
                <a:latin typeface="Calibri"/>
                <a:cs typeface="Calibri"/>
              </a:rPr>
              <a:t>участвовать в </a:t>
            </a:r>
            <a:r>
              <a:rPr sz="2800" spc="204" dirty="0">
                <a:latin typeface="Calibri"/>
                <a:cs typeface="Calibri"/>
              </a:rPr>
              <a:t>процессе </a:t>
            </a:r>
            <a:r>
              <a:rPr sz="2800" spc="225" dirty="0">
                <a:latin typeface="Calibri"/>
                <a:cs typeface="Calibri"/>
              </a:rPr>
              <a:t>наставничества, </a:t>
            </a:r>
            <a:r>
              <a:rPr sz="2800" spc="100" dirty="0">
                <a:latin typeface="Calibri"/>
                <a:cs typeface="Calibri"/>
              </a:rPr>
              <a:t>и  </a:t>
            </a:r>
            <a:r>
              <a:rPr sz="2800" spc="210" dirty="0">
                <a:latin typeface="Calibri"/>
                <a:cs typeface="Calibri"/>
              </a:rPr>
              <a:t>обладающих </a:t>
            </a:r>
            <a:r>
              <a:rPr sz="2800" spc="190" dirty="0">
                <a:latin typeface="Calibri"/>
                <a:cs typeface="Calibri"/>
              </a:rPr>
              <a:t>необходимыми </a:t>
            </a:r>
            <a:r>
              <a:rPr sz="2800" spc="210" dirty="0">
                <a:latin typeface="Calibri"/>
                <a:cs typeface="Calibri"/>
              </a:rPr>
              <a:t>для </a:t>
            </a:r>
            <a:r>
              <a:rPr sz="2800" spc="235" dirty="0">
                <a:latin typeface="Calibri"/>
                <a:cs typeface="Calibri"/>
              </a:rPr>
              <a:t>этого </a:t>
            </a:r>
            <a:r>
              <a:rPr sz="2800" spc="245" dirty="0">
                <a:latin typeface="Calibri"/>
                <a:cs typeface="Calibri"/>
              </a:rPr>
              <a:t>качествами </a:t>
            </a:r>
            <a:r>
              <a:rPr sz="2800" spc="100" dirty="0">
                <a:latin typeface="Calibri"/>
                <a:cs typeface="Calibri"/>
              </a:rPr>
              <a:t>и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190" dirty="0">
                <a:latin typeface="Calibri"/>
                <a:cs typeface="Calibri"/>
              </a:rPr>
              <a:t>знаниями.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31599" y="4187550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731599" y="2740928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8700" y="0"/>
            <a:ext cx="3067049" cy="3362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8700" y="3457575"/>
            <a:ext cx="3067049" cy="33718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28700" y="6924675"/>
            <a:ext cx="3067049" cy="33623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028700"/>
            <a:ext cx="1028700" cy="1276350"/>
          </a:xfrm>
          <a:custGeom>
            <a:avLst/>
            <a:gdLst/>
            <a:ahLst/>
            <a:cxnLst/>
            <a:rect l="l" t="t" r="r" b="b"/>
            <a:pathLst>
              <a:path w="1028700" h="1276350">
                <a:moveTo>
                  <a:pt x="0" y="0"/>
                </a:moveTo>
                <a:lnTo>
                  <a:pt x="1028699" y="0"/>
                </a:lnTo>
                <a:lnTo>
                  <a:pt x="1028699" y="1276349"/>
                </a:lnTo>
                <a:lnTo>
                  <a:pt x="0" y="1276349"/>
                </a:lnTo>
                <a:lnTo>
                  <a:pt x="0" y="0"/>
                </a:lnTo>
                <a:close/>
              </a:path>
            </a:pathLst>
          </a:custGeom>
          <a:solidFill>
            <a:srgbClr val="28A0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533418" y="8191500"/>
            <a:ext cx="228600" cy="2095500"/>
          </a:xfrm>
          <a:custGeom>
            <a:avLst/>
            <a:gdLst/>
            <a:ahLst/>
            <a:cxnLst/>
            <a:rect l="l" t="t" r="r" b="b"/>
            <a:pathLst>
              <a:path w="228600" h="2095500">
                <a:moveTo>
                  <a:pt x="0" y="0"/>
                </a:moveTo>
                <a:lnTo>
                  <a:pt x="228598" y="0"/>
                </a:lnTo>
                <a:lnTo>
                  <a:pt x="228598" y="2095499"/>
                </a:lnTo>
                <a:lnTo>
                  <a:pt x="0" y="2095499"/>
                </a:lnTo>
                <a:lnTo>
                  <a:pt x="0" y="0"/>
                </a:lnTo>
                <a:close/>
              </a:path>
            </a:pathLst>
          </a:custGeom>
          <a:solidFill>
            <a:srgbClr val="28A0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611067" y="919765"/>
            <a:ext cx="11760200" cy="7810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135" dirty="0">
                <a:solidFill>
                  <a:srgbClr val="251D20"/>
                </a:solidFill>
                <a:latin typeface="Trebuchet MS"/>
                <a:cs typeface="Trebuchet MS"/>
              </a:rPr>
              <a:t>ЗАДАЧИ</a:t>
            </a:r>
            <a:r>
              <a:rPr sz="4000" b="1" spc="-21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4000" b="1" spc="85" dirty="0">
                <a:solidFill>
                  <a:srgbClr val="251D20"/>
                </a:solidFill>
                <a:latin typeface="Trebuchet MS"/>
                <a:cs typeface="Trebuchet MS"/>
              </a:rPr>
              <a:t>ЭТАПА</a:t>
            </a:r>
            <a:endParaRPr sz="4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150">
              <a:latin typeface="Times New Roman"/>
              <a:cs typeface="Times New Roman"/>
            </a:endParaRPr>
          </a:p>
          <a:p>
            <a:pPr marL="507365" marR="76835" indent="-352425">
              <a:lnSpc>
                <a:spcPct val="110400"/>
              </a:lnSpc>
              <a:buAutoNum type="arabicPeriod"/>
              <a:tabLst>
                <a:tab pos="508000" algn="l"/>
              </a:tabLst>
            </a:pPr>
            <a:r>
              <a:rPr sz="3000" spc="190" dirty="0">
                <a:solidFill>
                  <a:srgbClr val="251D20"/>
                </a:solidFill>
                <a:latin typeface="Calibri"/>
                <a:cs typeface="Calibri"/>
              </a:rPr>
              <a:t>Собрать</a:t>
            </a:r>
            <a:r>
              <a:rPr sz="3000" spc="65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000" spc="170" dirty="0">
                <a:solidFill>
                  <a:srgbClr val="251D20"/>
                </a:solidFill>
                <a:latin typeface="Calibri"/>
                <a:cs typeface="Calibri"/>
              </a:rPr>
              <a:t>резюме</a:t>
            </a:r>
            <a:r>
              <a:rPr sz="3000" spc="65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000" spc="200" dirty="0">
                <a:solidFill>
                  <a:srgbClr val="251D20"/>
                </a:solidFill>
                <a:latin typeface="Calibri"/>
                <a:cs typeface="Calibri"/>
              </a:rPr>
              <a:t>наставников</a:t>
            </a:r>
            <a:r>
              <a:rPr sz="3000" spc="7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000" spc="195" dirty="0">
                <a:solidFill>
                  <a:srgbClr val="251D20"/>
                </a:solidFill>
                <a:latin typeface="Calibri"/>
                <a:cs typeface="Calibri"/>
              </a:rPr>
              <a:t>(Чем</a:t>
            </a:r>
            <a:r>
              <a:rPr sz="3000" spc="65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000" spc="150" dirty="0">
                <a:solidFill>
                  <a:srgbClr val="251D20"/>
                </a:solidFill>
                <a:latin typeface="Calibri"/>
                <a:cs typeface="Calibri"/>
              </a:rPr>
              <a:t>могу</a:t>
            </a:r>
            <a:r>
              <a:rPr sz="3000" spc="7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000" spc="220" dirty="0">
                <a:solidFill>
                  <a:srgbClr val="251D20"/>
                </a:solidFill>
                <a:latin typeface="Calibri"/>
                <a:cs typeface="Calibri"/>
              </a:rPr>
              <a:t>быть</a:t>
            </a:r>
            <a:r>
              <a:rPr sz="3000" spc="65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000" spc="135" dirty="0">
                <a:solidFill>
                  <a:srgbClr val="251D20"/>
                </a:solidFill>
                <a:latin typeface="Calibri"/>
                <a:cs typeface="Calibri"/>
              </a:rPr>
              <a:t>полезен?</a:t>
            </a:r>
            <a:r>
              <a:rPr sz="3000" spc="7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000" spc="135" dirty="0">
                <a:solidFill>
                  <a:srgbClr val="251D20"/>
                </a:solidFill>
                <a:latin typeface="Calibri"/>
                <a:cs typeface="Calibri"/>
              </a:rPr>
              <a:t>Опыт,  </a:t>
            </a:r>
            <a:r>
              <a:rPr sz="3000" spc="140" dirty="0">
                <a:solidFill>
                  <a:srgbClr val="251D20"/>
                </a:solidFill>
                <a:latin typeface="Calibri"/>
                <a:cs typeface="Calibri"/>
              </a:rPr>
              <a:t>интересы, </a:t>
            </a:r>
            <a:r>
              <a:rPr sz="3000" spc="105" dirty="0">
                <a:solidFill>
                  <a:srgbClr val="251D20"/>
                </a:solidFill>
                <a:latin typeface="Calibri"/>
                <a:cs typeface="Calibri"/>
              </a:rPr>
              <a:t>успехи, </a:t>
            </a:r>
            <a:r>
              <a:rPr sz="3000" spc="150" dirty="0">
                <a:solidFill>
                  <a:srgbClr val="251D20"/>
                </a:solidFill>
                <a:latin typeface="Calibri"/>
                <a:cs typeface="Calibri"/>
              </a:rPr>
              <a:t>мотивация, </a:t>
            </a:r>
            <a:r>
              <a:rPr sz="3000" spc="155" dirty="0">
                <a:solidFill>
                  <a:srgbClr val="251D20"/>
                </a:solidFill>
                <a:latin typeface="Calibri"/>
                <a:cs typeface="Calibri"/>
              </a:rPr>
              <a:t>навыки, </a:t>
            </a:r>
            <a:r>
              <a:rPr sz="3000" spc="180" dirty="0">
                <a:solidFill>
                  <a:srgbClr val="251D20"/>
                </a:solidFill>
                <a:latin typeface="Calibri"/>
                <a:cs typeface="Calibri"/>
              </a:rPr>
              <a:t>время </a:t>
            </a:r>
            <a:r>
              <a:rPr sz="3000" spc="160" dirty="0">
                <a:solidFill>
                  <a:srgbClr val="251D20"/>
                </a:solidFill>
                <a:latin typeface="Calibri"/>
                <a:cs typeface="Calibri"/>
              </a:rPr>
              <a:t>на</a:t>
            </a:r>
            <a:r>
              <a:rPr sz="3000" spc="-36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000" spc="170" dirty="0">
                <a:solidFill>
                  <a:srgbClr val="251D20"/>
                </a:solidFill>
                <a:latin typeface="Calibri"/>
                <a:cs typeface="Calibri"/>
              </a:rPr>
              <a:t>встречи).</a:t>
            </a:r>
            <a:endParaRPr sz="3000">
              <a:latin typeface="Calibri"/>
              <a:cs typeface="Calibri"/>
            </a:endParaRPr>
          </a:p>
          <a:p>
            <a:pPr marL="507365" marR="5080" indent="-352425">
              <a:lnSpc>
                <a:spcPct val="110400"/>
              </a:lnSpc>
              <a:buAutoNum type="arabicPeriod"/>
              <a:tabLst>
                <a:tab pos="508000" algn="l"/>
              </a:tabLst>
            </a:pPr>
            <a:r>
              <a:rPr sz="3000" spc="175" dirty="0">
                <a:solidFill>
                  <a:srgbClr val="251D20"/>
                </a:solidFill>
                <a:latin typeface="Calibri"/>
                <a:cs typeface="Calibri"/>
              </a:rPr>
              <a:t>Проверить </a:t>
            </a:r>
            <a:r>
              <a:rPr sz="3000" spc="215" dirty="0">
                <a:solidFill>
                  <a:srgbClr val="251D20"/>
                </a:solidFill>
                <a:latin typeface="Calibri"/>
                <a:cs typeface="Calibri"/>
              </a:rPr>
              <a:t>всех </a:t>
            </a:r>
            <a:r>
              <a:rPr sz="3000" spc="175" dirty="0">
                <a:solidFill>
                  <a:srgbClr val="251D20"/>
                </a:solidFill>
                <a:latin typeface="Calibri"/>
                <a:cs typeface="Calibri"/>
              </a:rPr>
              <a:t>потенциальных </a:t>
            </a:r>
            <a:r>
              <a:rPr sz="3000" spc="200" dirty="0">
                <a:solidFill>
                  <a:srgbClr val="251D20"/>
                </a:solidFill>
                <a:latin typeface="Calibri"/>
                <a:cs typeface="Calibri"/>
              </a:rPr>
              <a:t>наставников </a:t>
            </a:r>
            <a:r>
              <a:rPr sz="3000" spc="160" dirty="0">
                <a:solidFill>
                  <a:srgbClr val="251D20"/>
                </a:solidFill>
                <a:latin typeface="Calibri"/>
                <a:cs typeface="Calibri"/>
              </a:rPr>
              <a:t>на</a:t>
            </a:r>
            <a:r>
              <a:rPr sz="3000" spc="-425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000" spc="204" dirty="0">
                <a:solidFill>
                  <a:srgbClr val="251D20"/>
                </a:solidFill>
                <a:latin typeface="Calibri"/>
                <a:cs typeface="Calibri"/>
              </a:rPr>
              <a:t>возможность  </a:t>
            </a:r>
            <a:r>
              <a:rPr sz="3000" spc="200" dirty="0">
                <a:solidFill>
                  <a:srgbClr val="251D20"/>
                </a:solidFill>
                <a:latin typeface="Calibri"/>
                <a:cs typeface="Calibri"/>
              </a:rPr>
              <a:t>взаимодействовать </a:t>
            </a:r>
            <a:r>
              <a:rPr sz="3000" spc="300" dirty="0">
                <a:solidFill>
                  <a:srgbClr val="251D20"/>
                </a:solidFill>
                <a:latin typeface="Calibri"/>
                <a:cs typeface="Calibri"/>
              </a:rPr>
              <a:t>с </a:t>
            </a:r>
            <a:r>
              <a:rPr sz="3000" spc="165" dirty="0">
                <a:solidFill>
                  <a:srgbClr val="251D20"/>
                </a:solidFill>
                <a:latin typeface="Calibri"/>
                <a:cs typeface="Calibri"/>
              </a:rPr>
              <a:t>образовательной</a:t>
            </a:r>
            <a:r>
              <a:rPr sz="3000" spc="-32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000" spc="140" dirty="0">
                <a:solidFill>
                  <a:srgbClr val="251D20"/>
                </a:solidFill>
                <a:latin typeface="Calibri"/>
                <a:cs typeface="Calibri"/>
              </a:rPr>
              <a:t>организацией.</a:t>
            </a:r>
            <a:endParaRPr sz="3000">
              <a:latin typeface="Calibri"/>
              <a:cs typeface="Calibri"/>
            </a:endParaRPr>
          </a:p>
          <a:p>
            <a:pPr marL="507365" marR="71755" indent="-352425">
              <a:lnSpc>
                <a:spcPct val="110400"/>
              </a:lnSpc>
              <a:spcBef>
                <a:spcPts val="5"/>
              </a:spcBef>
              <a:buAutoNum type="arabicPeriod"/>
              <a:tabLst>
                <a:tab pos="508000" algn="l"/>
              </a:tabLst>
            </a:pPr>
            <a:r>
              <a:rPr sz="3000" spc="195" dirty="0">
                <a:solidFill>
                  <a:srgbClr val="251D20"/>
                </a:solidFill>
                <a:latin typeface="Calibri"/>
                <a:cs typeface="Calibri"/>
              </a:rPr>
              <a:t>Провести</a:t>
            </a:r>
            <a:r>
              <a:rPr sz="3000" spc="65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000" spc="155" dirty="0">
                <a:solidFill>
                  <a:srgbClr val="251D20"/>
                </a:solidFill>
                <a:latin typeface="Calibri"/>
                <a:cs typeface="Calibri"/>
              </a:rPr>
              <a:t>собеседование</a:t>
            </a:r>
            <a:r>
              <a:rPr sz="3000" spc="7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000" spc="300" dirty="0">
                <a:solidFill>
                  <a:srgbClr val="251D20"/>
                </a:solidFill>
                <a:latin typeface="Calibri"/>
                <a:cs typeface="Calibri"/>
              </a:rPr>
              <a:t>с</a:t>
            </a:r>
            <a:r>
              <a:rPr sz="3000" spc="7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000" spc="165" dirty="0">
                <a:solidFill>
                  <a:srgbClr val="251D20"/>
                </a:solidFill>
                <a:latin typeface="Calibri"/>
                <a:cs typeface="Calibri"/>
              </a:rPr>
              <a:t>наставниками,</a:t>
            </a:r>
            <a:r>
              <a:rPr sz="3000" spc="7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000" spc="200" dirty="0">
                <a:solidFill>
                  <a:srgbClr val="251D20"/>
                </a:solidFill>
                <a:latin typeface="Calibri"/>
                <a:cs typeface="Calibri"/>
              </a:rPr>
              <a:t>чтобы</a:t>
            </a:r>
            <a:r>
              <a:rPr sz="3000" spc="65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000" spc="229" dirty="0">
                <a:solidFill>
                  <a:srgbClr val="251D20"/>
                </a:solidFill>
                <a:latin typeface="Calibri"/>
                <a:cs typeface="Calibri"/>
              </a:rPr>
              <a:t>выяснить</a:t>
            </a:r>
            <a:r>
              <a:rPr sz="3000" spc="7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000" spc="145" dirty="0">
                <a:solidFill>
                  <a:srgbClr val="251D20"/>
                </a:solidFill>
                <a:latin typeface="Calibri"/>
                <a:cs typeface="Calibri"/>
              </a:rPr>
              <a:t>их  уровень </a:t>
            </a:r>
            <a:r>
              <a:rPr sz="3000" b="1" spc="-60" dirty="0">
                <a:solidFill>
                  <a:srgbClr val="251D20"/>
                </a:solidFill>
                <a:latin typeface="Trebuchet MS"/>
                <a:cs typeface="Trebuchet MS"/>
              </a:rPr>
              <a:t>психологической</a:t>
            </a:r>
            <a:r>
              <a:rPr sz="3000" b="1" spc="-25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3000" b="1" spc="-10" dirty="0">
                <a:solidFill>
                  <a:srgbClr val="251D20"/>
                </a:solidFill>
                <a:latin typeface="Trebuchet MS"/>
                <a:cs typeface="Trebuchet MS"/>
              </a:rPr>
              <a:t>готовности</a:t>
            </a:r>
            <a:r>
              <a:rPr sz="3000" spc="-10" dirty="0">
                <a:solidFill>
                  <a:srgbClr val="251D20"/>
                </a:solidFill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507365" marR="43815" indent="-352425">
              <a:lnSpc>
                <a:spcPct val="110400"/>
              </a:lnSpc>
              <a:buAutoNum type="arabicPeriod"/>
              <a:tabLst>
                <a:tab pos="508000" algn="l"/>
              </a:tabLst>
            </a:pPr>
            <a:r>
              <a:rPr sz="3000" spc="235" dirty="0">
                <a:solidFill>
                  <a:srgbClr val="251D20"/>
                </a:solidFill>
                <a:latin typeface="Calibri"/>
                <a:cs typeface="Calibri"/>
              </a:rPr>
              <a:t>Составить</a:t>
            </a:r>
            <a:r>
              <a:rPr sz="3000" spc="6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000" spc="150" dirty="0">
                <a:solidFill>
                  <a:srgbClr val="251D20"/>
                </a:solidFill>
                <a:latin typeface="Calibri"/>
                <a:cs typeface="Calibri"/>
              </a:rPr>
              <a:t>программу</a:t>
            </a:r>
            <a:r>
              <a:rPr sz="3000" spc="65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000" spc="125" dirty="0">
                <a:solidFill>
                  <a:srgbClr val="251D20"/>
                </a:solidFill>
                <a:latin typeface="Calibri"/>
                <a:cs typeface="Calibri"/>
              </a:rPr>
              <a:t>обучения</a:t>
            </a:r>
            <a:r>
              <a:rPr sz="3000" spc="65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000" spc="300" dirty="0">
                <a:solidFill>
                  <a:srgbClr val="251D20"/>
                </a:solidFill>
                <a:latin typeface="Calibri"/>
                <a:cs typeface="Calibri"/>
              </a:rPr>
              <a:t>с</a:t>
            </a:r>
            <a:r>
              <a:rPr sz="3000" spc="65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000" spc="125" dirty="0">
                <a:solidFill>
                  <a:srgbClr val="251D20"/>
                </a:solidFill>
                <a:latin typeface="Calibri"/>
                <a:cs typeface="Calibri"/>
              </a:rPr>
              <a:t>опорой</a:t>
            </a:r>
            <a:r>
              <a:rPr sz="3000" spc="65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000" spc="160" dirty="0">
                <a:solidFill>
                  <a:srgbClr val="251D20"/>
                </a:solidFill>
                <a:latin typeface="Calibri"/>
                <a:cs typeface="Calibri"/>
              </a:rPr>
              <a:t>на</a:t>
            </a:r>
            <a:r>
              <a:rPr sz="3000" spc="65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000" spc="140" dirty="0">
                <a:solidFill>
                  <a:srgbClr val="251D20"/>
                </a:solidFill>
                <a:latin typeface="Calibri"/>
                <a:cs typeface="Calibri"/>
              </a:rPr>
              <a:t>рекомендации</a:t>
            </a:r>
            <a:r>
              <a:rPr sz="3000" spc="65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000" spc="145" dirty="0">
                <a:solidFill>
                  <a:srgbClr val="251D20"/>
                </a:solidFill>
                <a:latin typeface="Calibri"/>
                <a:cs typeface="Calibri"/>
              </a:rPr>
              <a:t>по  </a:t>
            </a:r>
            <a:r>
              <a:rPr sz="3000" spc="135" dirty="0">
                <a:solidFill>
                  <a:srgbClr val="251D20"/>
                </a:solidFill>
                <a:latin typeface="Calibri"/>
                <a:cs typeface="Calibri"/>
              </a:rPr>
              <a:t>обучению</a:t>
            </a:r>
            <a:r>
              <a:rPr sz="3000" spc="55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000" spc="185" dirty="0">
                <a:solidFill>
                  <a:srgbClr val="251D20"/>
                </a:solidFill>
                <a:latin typeface="Calibri"/>
                <a:cs typeface="Calibri"/>
              </a:rPr>
              <a:t>наставников.</a:t>
            </a:r>
            <a:endParaRPr sz="3000">
              <a:latin typeface="Calibri"/>
              <a:cs typeface="Calibri"/>
            </a:endParaRPr>
          </a:p>
          <a:p>
            <a:pPr marL="507365" marR="130175" indent="-352425">
              <a:lnSpc>
                <a:spcPct val="110400"/>
              </a:lnSpc>
              <a:buAutoNum type="arabicPeriod"/>
              <a:tabLst>
                <a:tab pos="508000" algn="l"/>
              </a:tabLst>
            </a:pPr>
            <a:r>
              <a:rPr sz="3000" spc="190" dirty="0">
                <a:solidFill>
                  <a:srgbClr val="251D20"/>
                </a:solidFill>
                <a:latin typeface="Calibri"/>
                <a:cs typeface="Calibri"/>
              </a:rPr>
              <a:t>Собрать</a:t>
            </a:r>
            <a:r>
              <a:rPr sz="3000" spc="6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000" spc="180" dirty="0">
                <a:solidFill>
                  <a:srgbClr val="251D20"/>
                </a:solidFill>
                <a:latin typeface="Calibri"/>
                <a:cs typeface="Calibri"/>
              </a:rPr>
              <a:t>из</a:t>
            </a:r>
            <a:r>
              <a:rPr sz="3000" spc="6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000" spc="155" dirty="0">
                <a:solidFill>
                  <a:srgbClr val="251D20"/>
                </a:solidFill>
                <a:latin typeface="Calibri"/>
                <a:cs typeface="Calibri"/>
              </a:rPr>
              <a:t>методологии</a:t>
            </a:r>
            <a:r>
              <a:rPr sz="3000" spc="65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000" spc="165" dirty="0">
                <a:solidFill>
                  <a:srgbClr val="251D20"/>
                </a:solidFill>
                <a:latin typeface="Calibri"/>
                <a:cs typeface="Calibri"/>
              </a:rPr>
              <a:t>методические</a:t>
            </a:r>
            <a:r>
              <a:rPr sz="3000" spc="6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000" spc="190" dirty="0">
                <a:solidFill>
                  <a:srgbClr val="251D20"/>
                </a:solidFill>
                <a:latin typeface="Calibri"/>
                <a:cs typeface="Calibri"/>
              </a:rPr>
              <a:t>материалы</a:t>
            </a:r>
            <a:r>
              <a:rPr sz="3000" spc="65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000" spc="275" dirty="0">
                <a:solidFill>
                  <a:srgbClr val="251D20"/>
                </a:solidFill>
                <a:latin typeface="Calibri"/>
                <a:cs typeface="Calibri"/>
              </a:rPr>
              <a:t>в</a:t>
            </a:r>
            <a:r>
              <a:rPr sz="3000" spc="6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000" spc="175" dirty="0">
                <a:solidFill>
                  <a:srgbClr val="251D20"/>
                </a:solidFill>
                <a:latin typeface="Calibri"/>
                <a:cs typeface="Calibri"/>
              </a:rPr>
              <a:t>помощь  </a:t>
            </a:r>
            <a:r>
              <a:rPr sz="3000" spc="190" dirty="0">
                <a:solidFill>
                  <a:srgbClr val="251D20"/>
                </a:solidFill>
                <a:latin typeface="Calibri"/>
                <a:cs typeface="Calibri"/>
              </a:rPr>
              <a:t>наставнику </a:t>
            </a:r>
            <a:r>
              <a:rPr sz="3000" spc="120" dirty="0">
                <a:solidFill>
                  <a:srgbClr val="251D20"/>
                </a:solidFill>
                <a:latin typeface="Calibri"/>
                <a:cs typeface="Calibri"/>
              </a:rPr>
              <a:t>(принципы, </a:t>
            </a:r>
            <a:r>
              <a:rPr sz="3000" spc="135" dirty="0">
                <a:solidFill>
                  <a:srgbClr val="251D20"/>
                </a:solidFill>
                <a:latin typeface="Calibri"/>
                <a:cs typeface="Calibri"/>
              </a:rPr>
              <a:t>кодекс, </a:t>
            </a:r>
            <a:r>
              <a:rPr sz="3000" spc="114" dirty="0">
                <a:solidFill>
                  <a:srgbClr val="251D20"/>
                </a:solidFill>
                <a:latin typeface="Calibri"/>
                <a:cs typeface="Calibri"/>
              </a:rPr>
              <a:t>упражнения, </a:t>
            </a:r>
            <a:r>
              <a:rPr sz="3000" spc="135" dirty="0">
                <a:solidFill>
                  <a:srgbClr val="251D20"/>
                </a:solidFill>
                <a:latin typeface="Calibri"/>
                <a:cs typeface="Calibri"/>
              </a:rPr>
              <a:t>задания, </a:t>
            </a:r>
            <a:r>
              <a:rPr sz="3000" spc="150" dirty="0">
                <a:solidFill>
                  <a:srgbClr val="251D20"/>
                </a:solidFill>
                <a:latin typeface="Calibri"/>
                <a:cs typeface="Calibri"/>
              </a:rPr>
              <a:t>кейсы,  </a:t>
            </a:r>
            <a:r>
              <a:rPr sz="3000" spc="160" dirty="0">
                <a:solidFill>
                  <a:srgbClr val="251D20"/>
                </a:solidFill>
                <a:latin typeface="Calibri"/>
                <a:cs typeface="Calibri"/>
              </a:rPr>
              <a:t>литература)</a:t>
            </a:r>
            <a:endParaRPr sz="3000">
              <a:latin typeface="Calibri"/>
              <a:cs typeface="Calibri"/>
            </a:endParaRPr>
          </a:p>
          <a:p>
            <a:pPr marL="507365" marR="1226185" indent="-352425">
              <a:lnSpc>
                <a:spcPct val="110400"/>
              </a:lnSpc>
              <a:buClr>
                <a:srgbClr val="000000"/>
              </a:buClr>
              <a:buAutoNum type="arabicPeriod"/>
              <a:tabLst>
                <a:tab pos="508000" algn="l"/>
              </a:tabLst>
            </a:pPr>
            <a:r>
              <a:rPr sz="3000" spc="160" dirty="0">
                <a:solidFill>
                  <a:srgbClr val="251D20"/>
                </a:solidFill>
                <a:latin typeface="Calibri"/>
                <a:cs typeface="Calibri"/>
              </a:rPr>
              <a:t>При </a:t>
            </a:r>
            <a:r>
              <a:rPr sz="3000" spc="150" dirty="0">
                <a:solidFill>
                  <a:srgbClr val="251D20"/>
                </a:solidFill>
                <a:latin typeface="Calibri"/>
                <a:cs typeface="Calibri"/>
              </a:rPr>
              <a:t>необходимости </a:t>
            </a:r>
            <a:r>
              <a:rPr sz="3000" spc="175" dirty="0">
                <a:solidFill>
                  <a:srgbClr val="251D20"/>
                </a:solidFill>
                <a:latin typeface="Calibri"/>
                <a:cs typeface="Calibri"/>
              </a:rPr>
              <a:t>привлечь </a:t>
            </a:r>
            <a:r>
              <a:rPr sz="3000" spc="150" dirty="0">
                <a:solidFill>
                  <a:srgbClr val="251D20"/>
                </a:solidFill>
                <a:latin typeface="Calibri"/>
                <a:cs typeface="Calibri"/>
              </a:rPr>
              <a:t>внешние </a:t>
            </a:r>
            <a:r>
              <a:rPr sz="3000" spc="140" dirty="0">
                <a:solidFill>
                  <a:srgbClr val="251D20"/>
                </a:solidFill>
                <a:latin typeface="Calibri"/>
                <a:cs typeface="Calibri"/>
              </a:rPr>
              <a:t>или</a:t>
            </a:r>
            <a:r>
              <a:rPr sz="3000" spc="-345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000" spc="140" dirty="0">
                <a:solidFill>
                  <a:srgbClr val="251D20"/>
                </a:solidFill>
                <a:latin typeface="Calibri"/>
                <a:cs typeface="Calibri"/>
              </a:rPr>
              <a:t>внутренние  </a:t>
            </a:r>
            <a:r>
              <a:rPr sz="3000" spc="185" dirty="0">
                <a:solidFill>
                  <a:srgbClr val="251D20"/>
                </a:solidFill>
                <a:latin typeface="Calibri"/>
                <a:cs typeface="Calibri"/>
              </a:rPr>
              <a:t>ресурсы для </a:t>
            </a:r>
            <a:r>
              <a:rPr sz="3000" spc="125" dirty="0">
                <a:solidFill>
                  <a:srgbClr val="251D20"/>
                </a:solidFill>
                <a:latin typeface="Calibri"/>
                <a:cs typeface="Calibri"/>
              </a:rPr>
              <a:t>обучения </a:t>
            </a:r>
            <a:r>
              <a:rPr sz="3000" spc="165" dirty="0">
                <a:solidFill>
                  <a:srgbClr val="251D20"/>
                </a:solidFill>
                <a:latin typeface="Calibri"/>
                <a:cs typeface="Calibri"/>
              </a:rPr>
              <a:t>кураторов </a:t>
            </a:r>
            <a:r>
              <a:rPr sz="3000" spc="105" dirty="0">
                <a:solidFill>
                  <a:srgbClr val="251D20"/>
                </a:solidFill>
                <a:latin typeface="Calibri"/>
                <a:cs typeface="Calibri"/>
              </a:rPr>
              <a:t>и</a:t>
            </a:r>
            <a:r>
              <a:rPr sz="3000" spc="-35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000" spc="185" dirty="0">
                <a:solidFill>
                  <a:srgbClr val="251D20"/>
                </a:solidFill>
                <a:latin typeface="Calibri"/>
                <a:cs typeface="Calibri"/>
              </a:rPr>
              <a:t>наставников.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7352463" y="398981"/>
            <a:ext cx="5905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/>
              <a:t>28</a:t>
            </a: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5305" y="3531374"/>
            <a:ext cx="118499" cy="11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95305" y="4538622"/>
            <a:ext cx="118499" cy="118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5305" y="6049494"/>
            <a:ext cx="118499" cy="118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5305" y="7056742"/>
            <a:ext cx="118499" cy="11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90272" y="3268995"/>
            <a:ext cx="8095615" cy="45580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106805">
              <a:lnSpc>
                <a:spcPct val="110200"/>
              </a:lnSpc>
              <a:spcBef>
                <a:spcPts val="95"/>
              </a:spcBef>
            </a:pPr>
            <a:r>
              <a:rPr sz="3000" spc="165" dirty="0">
                <a:solidFill>
                  <a:srgbClr val="251D20"/>
                </a:solidFill>
                <a:latin typeface="Calibri"/>
                <a:cs typeface="Calibri"/>
              </a:rPr>
              <a:t>Техники </a:t>
            </a:r>
            <a:r>
              <a:rPr sz="3000" spc="180" dirty="0">
                <a:solidFill>
                  <a:srgbClr val="251D20"/>
                </a:solidFill>
                <a:latin typeface="Calibri"/>
                <a:cs typeface="Calibri"/>
              </a:rPr>
              <a:t>активного </a:t>
            </a:r>
            <a:r>
              <a:rPr sz="3000" spc="140" dirty="0">
                <a:solidFill>
                  <a:srgbClr val="251D20"/>
                </a:solidFill>
                <a:latin typeface="Calibri"/>
                <a:cs typeface="Calibri"/>
              </a:rPr>
              <a:t>слушания,</a:t>
            </a:r>
            <a:r>
              <a:rPr sz="3000" spc="-20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000" spc="140" dirty="0">
                <a:solidFill>
                  <a:srgbClr val="251D20"/>
                </a:solidFill>
                <a:latin typeface="Calibri"/>
                <a:cs typeface="Calibri"/>
              </a:rPr>
              <a:t>позиции  </a:t>
            </a:r>
            <a:r>
              <a:rPr sz="3000" spc="275" dirty="0">
                <a:solidFill>
                  <a:srgbClr val="251D20"/>
                </a:solidFill>
                <a:latin typeface="Calibri"/>
                <a:cs typeface="Calibri"/>
              </a:rPr>
              <a:t>в</a:t>
            </a:r>
            <a:r>
              <a:rPr sz="3000" spc="55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000" spc="114" dirty="0">
                <a:solidFill>
                  <a:srgbClr val="251D20"/>
                </a:solidFill>
                <a:latin typeface="Calibri"/>
                <a:cs typeface="Calibri"/>
              </a:rPr>
              <a:t>общении</a:t>
            </a:r>
            <a:endParaRPr sz="3000">
              <a:latin typeface="Calibri"/>
              <a:cs typeface="Calibri"/>
            </a:endParaRPr>
          </a:p>
          <a:p>
            <a:pPr marL="12700" marR="5080">
              <a:lnSpc>
                <a:spcPts val="3970"/>
              </a:lnSpc>
              <a:spcBef>
                <a:spcPts val="190"/>
              </a:spcBef>
            </a:pPr>
            <a:r>
              <a:rPr sz="3000" spc="170" dirty="0">
                <a:solidFill>
                  <a:srgbClr val="251D20"/>
                </a:solidFill>
                <a:latin typeface="Calibri"/>
                <a:cs typeface="Calibri"/>
              </a:rPr>
              <a:t>Технология </a:t>
            </a:r>
            <a:r>
              <a:rPr sz="3000" spc="140" dirty="0">
                <a:solidFill>
                  <a:srgbClr val="251D20"/>
                </a:solidFill>
                <a:latin typeface="Calibri"/>
                <a:cs typeface="Calibri"/>
              </a:rPr>
              <a:t>проведения </a:t>
            </a:r>
            <a:r>
              <a:rPr sz="3000" spc="195" dirty="0">
                <a:solidFill>
                  <a:srgbClr val="251D20"/>
                </a:solidFill>
                <a:latin typeface="Calibri"/>
                <a:cs typeface="Calibri"/>
              </a:rPr>
              <a:t>развивающих</a:t>
            </a:r>
            <a:r>
              <a:rPr sz="3000" spc="-14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000" spc="130" dirty="0">
                <a:solidFill>
                  <a:srgbClr val="251D20"/>
                </a:solidFill>
                <a:latin typeface="Calibri"/>
                <a:cs typeface="Calibri"/>
              </a:rPr>
              <a:t>бесед  </a:t>
            </a:r>
            <a:r>
              <a:rPr sz="3000" spc="300" dirty="0">
                <a:solidFill>
                  <a:srgbClr val="251D20"/>
                </a:solidFill>
                <a:latin typeface="Calibri"/>
                <a:cs typeface="Calibri"/>
              </a:rPr>
              <a:t>с </a:t>
            </a:r>
            <a:r>
              <a:rPr sz="3000" spc="185" dirty="0">
                <a:solidFill>
                  <a:srgbClr val="251D20"/>
                </a:solidFill>
                <a:latin typeface="Calibri"/>
                <a:cs typeface="Calibri"/>
              </a:rPr>
              <a:t>целью </a:t>
            </a:r>
            <a:r>
              <a:rPr sz="3000" spc="180" dirty="0">
                <a:solidFill>
                  <a:srgbClr val="251D20"/>
                </a:solidFill>
                <a:latin typeface="Calibri"/>
                <a:cs typeface="Calibri"/>
              </a:rPr>
              <a:t>создания </a:t>
            </a:r>
            <a:r>
              <a:rPr sz="3000" spc="145" dirty="0">
                <a:solidFill>
                  <a:srgbClr val="251D20"/>
                </a:solidFill>
                <a:latin typeface="Calibri"/>
                <a:cs typeface="Calibri"/>
              </a:rPr>
              <a:t>индивидуального </a:t>
            </a:r>
            <a:r>
              <a:rPr sz="3000" spc="170" dirty="0">
                <a:solidFill>
                  <a:srgbClr val="251D20"/>
                </a:solidFill>
                <a:latin typeface="Calibri"/>
                <a:cs typeface="Calibri"/>
              </a:rPr>
              <a:t>плана  </a:t>
            </a:r>
            <a:r>
              <a:rPr sz="3000" spc="190" dirty="0">
                <a:solidFill>
                  <a:srgbClr val="251D20"/>
                </a:solidFill>
                <a:latin typeface="Calibri"/>
                <a:cs typeface="Calibri"/>
              </a:rPr>
              <a:t>развития</a:t>
            </a:r>
            <a:r>
              <a:rPr sz="3000" spc="55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000" spc="210" dirty="0">
                <a:solidFill>
                  <a:srgbClr val="251D20"/>
                </a:solidFill>
                <a:latin typeface="Calibri"/>
                <a:cs typeface="Calibri"/>
              </a:rPr>
              <a:t>наставляемых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3000" spc="170" dirty="0">
                <a:solidFill>
                  <a:srgbClr val="251D20"/>
                </a:solidFill>
                <a:latin typeface="Calibri"/>
                <a:cs typeface="Calibri"/>
              </a:rPr>
              <a:t>Технология вовлечения </a:t>
            </a:r>
            <a:r>
              <a:rPr sz="3000" spc="105" dirty="0">
                <a:solidFill>
                  <a:srgbClr val="251D20"/>
                </a:solidFill>
                <a:latin typeface="Calibri"/>
                <a:cs typeface="Calibri"/>
              </a:rPr>
              <a:t>и</a:t>
            </a:r>
            <a:r>
              <a:rPr sz="3000" spc="-17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000" spc="150" dirty="0">
                <a:solidFill>
                  <a:srgbClr val="251D20"/>
                </a:solidFill>
                <a:latin typeface="Calibri"/>
                <a:cs typeface="Calibri"/>
              </a:rPr>
              <a:t>управления</a:t>
            </a:r>
            <a:endParaRPr sz="3000">
              <a:latin typeface="Calibri"/>
              <a:cs typeface="Calibri"/>
            </a:endParaRPr>
          </a:p>
          <a:p>
            <a:pPr marL="12700" marR="1636395">
              <a:lnSpc>
                <a:spcPts val="3970"/>
              </a:lnSpc>
              <a:spcBef>
                <a:spcPts val="190"/>
              </a:spcBef>
            </a:pPr>
            <a:r>
              <a:rPr sz="3000" spc="160" dirty="0">
                <a:solidFill>
                  <a:srgbClr val="251D20"/>
                </a:solidFill>
                <a:latin typeface="Calibri"/>
                <a:cs typeface="Calibri"/>
              </a:rPr>
              <a:t>мотивацией </a:t>
            </a:r>
            <a:r>
              <a:rPr sz="3000" spc="210" dirty="0">
                <a:solidFill>
                  <a:srgbClr val="251D20"/>
                </a:solidFill>
                <a:latin typeface="Calibri"/>
                <a:cs typeface="Calibri"/>
              </a:rPr>
              <a:t>наставляемых  </a:t>
            </a:r>
            <a:r>
              <a:rPr sz="3000" spc="170" dirty="0">
                <a:solidFill>
                  <a:srgbClr val="251D20"/>
                </a:solidFill>
                <a:latin typeface="Calibri"/>
                <a:cs typeface="Calibri"/>
              </a:rPr>
              <a:t>Технология </a:t>
            </a:r>
            <a:r>
              <a:rPr sz="3000" spc="204" dirty="0">
                <a:solidFill>
                  <a:srgbClr val="251D20"/>
                </a:solidFill>
                <a:latin typeface="Calibri"/>
                <a:cs typeface="Calibri"/>
              </a:rPr>
              <a:t>выстраивания </a:t>
            </a:r>
            <a:r>
              <a:rPr sz="3000" spc="145" dirty="0">
                <a:solidFill>
                  <a:srgbClr val="251D20"/>
                </a:solidFill>
                <a:latin typeface="Calibri"/>
                <a:cs typeface="Calibri"/>
              </a:rPr>
              <a:t>границ</a:t>
            </a:r>
            <a:r>
              <a:rPr sz="3000" spc="-25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000" spc="275" dirty="0">
                <a:solidFill>
                  <a:srgbClr val="251D20"/>
                </a:solidFill>
                <a:latin typeface="Calibri"/>
                <a:cs typeface="Calibri"/>
              </a:rPr>
              <a:t>в  </a:t>
            </a:r>
            <a:r>
              <a:rPr sz="3000" spc="160" dirty="0">
                <a:solidFill>
                  <a:srgbClr val="251D20"/>
                </a:solidFill>
                <a:latin typeface="Calibri"/>
                <a:cs typeface="Calibri"/>
              </a:rPr>
              <a:t>отношениях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94980" y="521499"/>
            <a:ext cx="8017509" cy="2237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95"/>
              </a:spcBef>
            </a:pPr>
            <a:r>
              <a:rPr sz="3300" b="1" spc="120" dirty="0">
                <a:solidFill>
                  <a:srgbClr val="251D20"/>
                </a:solidFill>
                <a:latin typeface="Trebuchet MS"/>
                <a:cs typeface="Trebuchet MS"/>
              </a:rPr>
              <a:t>ЧАСТЬ </a:t>
            </a:r>
            <a:r>
              <a:rPr sz="3300" b="1" spc="-125" dirty="0">
                <a:solidFill>
                  <a:srgbClr val="251D20"/>
                </a:solidFill>
                <a:latin typeface="Trebuchet MS"/>
                <a:cs typeface="Trebuchet MS"/>
              </a:rPr>
              <a:t>1. </a:t>
            </a:r>
            <a:r>
              <a:rPr sz="3300" b="1" spc="70" dirty="0">
                <a:solidFill>
                  <a:srgbClr val="251D20"/>
                </a:solidFill>
                <a:latin typeface="Trebuchet MS"/>
                <a:cs typeface="Trebuchet MS"/>
              </a:rPr>
              <a:t>ОБУЧЕНИЕ </a:t>
            </a:r>
            <a:r>
              <a:rPr sz="3300" b="1" spc="50" dirty="0">
                <a:solidFill>
                  <a:srgbClr val="251D20"/>
                </a:solidFill>
                <a:latin typeface="Trebuchet MS"/>
                <a:cs typeface="Trebuchet MS"/>
              </a:rPr>
              <a:t>ТЕХНОЛОГИЯМ  </a:t>
            </a:r>
            <a:r>
              <a:rPr sz="3300" b="1" spc="65" dirty="0">
                <a:solidFill>
                  <a:srgbClr val="251D20"/>
                </a:solidFill>
                <a:latin typeface="Trebuchet MS"/>
                <a:cs typeface="Trebuchet MS"/>
              </a:rPr>
              <a:t>ЭФФЕКТИВНОГО </a:t>
            </a:r>
            <a:r>
              <a:rPr sz="3300" b="1" spc="55" dirty="0">
                <a:solidFill>
                  <a:srgbClr val="251D20"/>
                </a:solidFill>
                <a:latin typeface="Trebuchet MS"/>
                <a:cs typeface="Trebuchet MS"/>
              </a:rPr>
              <a:t>ОБЩЕНИЯ </a:t>
            </a:r>
            <a:r>
              <a:rPr sz="3300" b="1" spc="-10" dirty="0">
                <a:solidFill>
                  <a:srgbClr val="251D20"/>
                </a:solidFill>
                <a:latin typeface="Trebuchet MS"/>
                <a:cs typeface="Trebuchet MS"/>
              </a:rPr>
              <a:t>И  </a:t>
            </a:r>
            <a:r>
              <a:rPr sz="3300" b="1" spc="110" dirty="0">
                <a:solidFill>
                  <a:srgbClr val="251D20"/>
                </a:solidFill>
                <a:latin typeface="Trebuchet MS"/>
                <a:cs typeface="Trebuchet MS"/>
              </a:rPr>
              <a:t>МОТИВАЦИИ </a:t>
            </a:r>
            <a:r>
              <a:rPr sz="3300" b="1" spc="114" dirty="0">
                <a:solidFill>
                  <a:srgbClr val="251D20"/>
                </a:solidFill>
                <a:latin typeface="Trebuchet MS"/>
                <a:cs typeface="Trebuchet MS"/>
              </a:rPr>
              <a:t>НА </a:t>
            </a:r>
            <a:r>
              <a:rPr sz="3300" b="1" spc="70" dirty="0">
                <a:solidFill>
                  <a:srgbClr val="251D20"/>
                </a:solidFill>
                <a:latin typeface="Trebuchet MS"/>
                <a:cs typeface="Trebuchet MS"/>
              </a:rPr>
              <a:t>ОСНОВЕ</a:t>
            </a:r>
            <a:r>
              <a:rPr sz="3300" b="1" spc="-484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3300" b="1" spc="135" dirty="0">
                <a:solidFill>
                  <a:srgbClr val="251D20"/>
                </a:solidFill>
                <a:latin typeface="Trebuchet MS"/>
                <a:cs typeface="Trebuchet MS"/>
              </a:rPr>
              <a:t>ПРИНЦИПОВ  </a:t>
            </a:r>
            <a:r>
              <a:rPr sz="3300" b="1" spc="20" dirty="0">
                <a:solidFill>
                  <a:srgbClr val="251D20"/>
                </a:solidFill>
                <a:latin typeface="Trebuchet MS"/>
                <a:cs typeface="Trebuchet MS"/>
              </a:rPr>
              <a:t>ДОВЕРИЯ:</a:t>
            </a:r>
            <a:endParaRPr sz="33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032583" y="3027029"/>
            <a:ext cx="133349" cy="1333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032583" y="4131930"/>
            <a:ext cx="133349" cy="1333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032583" y="5236829"/>
            <a:ext cx="133349" cy="1333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032583" y="6894179"/>
            <a:ext cx="133349" cy="1333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032583" y="7999079"/>
            <a:ext cx="133349" cy="1333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800808" y="526399"/>
            <a:ext cx="7860030" cy="168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800"/>
              </a:lnSpc>
              <a:spcBef>
                <a:spcPts val="100"/>
              </a:spcBef>
            </a:pPr>
            <a:r>
              <a:rPr sz="3300" b="1" spc="114" dirty="0">
                <a:solidFill>
                  <a:srgbClr val="251D20"/>
                </a:solidFill>
                <a:latin typeface="Trebuchet MS"/>
                <a:cs typeface="Trebuchet MS"/>
              </a:rPr>
              <a:t>ЧАСТЬ </a:t>
            </a:r>
            <a:r>
              <a:rPr sz="3300" b="1" spc="-130" dirty="0">
                <a:solidFill>
                  <a:srgbClr val="251D20"/>
                </a:solidFill>
                <a:latin typeface="Trebuchet MS"/>
                <a:cs typeface="Trebuchet MS"/>
              </a:rPr>
              <a:t>2. </a:t>
            </a:r>
            <a:r>
              <a:rPr sz="3300" b="1" spc="65" dirty="0">
                <a:solidFill>
                  <a:srgbClr val="251D20"/>
                </a:solidFill>
                <a:latin typeface="Trebuchet MS"/>
                <a:cs typeface="Trebuchet MS"/>
              </a:rPr>
              <a:t>ОБУЧЕНИЕ </a:t>
            </a:r>
            <a:r>
              <a:rPr sz="3300" b="1" spc="30" dirty="0">
                <a:solidFill>
                  <a:srgbClr val="251D20"/>
                </a:solidFill>
                <a:latin typeface="Trebuchet MS"/>
                <a:cs typeface="Trebuchet MS"/>
              </a:rPr>
              <a:t>ТЕХНОЛОГИИ  </a:t>
            </a:r>
            <a:r>
              <a:rPr sz="3300" b="1" spc="90" dirty="0">
                <a:solidFill>
                  <a:srgbClr val="251D20"/>
                </a:solidFill>
                <a:latin typeface="Trebuchet MS"/>
                <a:cs typeface="Trebuchet MS"/>
              </a:rPr>
              <a:t>НАСТАВНИЧЕСКОЙ РАБОТЫ </a:t>
            </a:r>
            <a:r>
              <a:rPr sz="3300" b="1" spc="-10" dirty="0">
                <a:solidFill>
                  <a:srgbClr val="251D20"/>
                </a:solidFill>
                <a:latin typeface="Trebuchet MS"/>
                <a:cs typeface="Trebuchet MS"/>
              </a:rPr>
              <a:t>И  </a:t>
            </a:r>
            <a:r>
              <a:rPr sz="3300" b="1" spc="150" dirty="0">
                <a:solidFill>
                  <a:srgbClr val="251D20"/>
                </a:solidFill>
                <a:latin typeface="Trebuchet MS"/>
                <a:cs typeface="Trebuchet MS"/>
              </a:rPr>
              <a:t>ЭТАПАМ </a:t>
            </a:r>
            <a:r>
              <a:rPr sz="3300" b="1" spc="90" dirty="0">
                <a:solidFill>
                  <a:srgbClr val="251D20"/>
                </a:solidFill>
                <a:latin typeface="Trebuchet MS"/>
                <a:cs typeface="Trebuchet MS"/>
              </a:rPr>
              <a:t>НАСТАВНИЧЕСКОГО</a:t>
            </a:r>
            <a:r>
              <a:rPr sz="3300" b="1" spc="-40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3300" b="1" spc="55" dirty="0">
                <a:solidFill>
                  <a:srgbClr val="251D20"/>
                </a:solidFill>
                <a:latin typeface="Trebuchet MS"/>
                <a:cs typeface="Trebuchet MS"/>
              </a:rPr>
              <a:t>ЦИКЛА:</a:t>
            </a:r>
            <a:endParaRPr sz="33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122805">
              <a:lnSpc>
                <a:spcPct val="109800"/>
              </a:lnSpc>
              <a:spcBef>
                <a:spcPts val="100"/>
              </a:spcBef>
            </a:pPr>
            <a:r>
              <a:rPr spc="280" dirty="0"/>
              <a:t>Знакомство </a:t>
            </a:r>
            <a:r>
              <a:rPr spc="254" dirty="0"/>
              <a:t>наставника</a:t>
            </a:r>
            <a:r>
              <a:rPr spc="-20" dirty="0"/>
              <a:t> </a:t>
            </a:r>
            <a:r>
              <a:rPr spc="120" dirty="0"/>
              <a:t>и  </a:t>
            </a:r>
            <a:r>
              <a:rPr spc="250" dirty="0"/>
              <a:t>наставляемого</a:t>
            </a:r>
            <a:r>
              <a:rPr spc="150" dirty="0"/>
              <a:t> </a:t>
            </a:r>
            <a:r>
              <a:rPr spc="105" dirty="0"/>
              <a:t>("химия")</a:t>
            </a:r>
          </a:p>
          <a:p>
            <a:pPr marL="12700" marR="327660">
              <a:lnSpc>
                <a:spcPct val="109800"/>
              </a:lnSpc>
            </a:pPr>
            <a:r>
              <a:rPr spc="245" dirty="0"/>
              <a:t>Первая </a:t>
            </a:r>
            <a:r>
              <a:rPr spc="210" dirty="0"/>
              <a:t>рабочая </a:t>
            </a:r>
            <a:r>
              <a:rPr spc="265" dirty="0"/>
              <a:t>встреча</a:t>
            </a:r>
            <a:r>
              <a:rPr spc="5" dirty="0"/>
              <a:t> </a:t>
            </a:r>
            <a:r>
              <a:rPr spc="114" dirty="0"/>
              <a:t>("пробное  </a:t>
            </a:r>
            <a:r>
              <a:rPr spc="170" dirty="0"/>
              <a:t>решение</a:t>
            </a:r>
            <a:r>
              <a:rPr spc="150" dirty="0"/>
              <a:t> </a:t>
            </a:r>
            <a:r>
              <a:rPr spc="170" dirty="0"/>
              <a:t>задачи")</a:t>
            </a:r>
          </a:p>
          <a:p>
            <a:pPr marL="12700" marR="276225">
              <a:lnSpc>
                <a:spcPct val="109800"/>
              </a:lnSpc>
              <a:spcBef>
                <a:spcPts val="5"/>
              </a:spcBef>
            </a:pPr>
            <a:r>
              <a:rPr spc="250" dirty="0"/>
              <a:t>Составление </a:t>
            </a:r>
            <a:r>
              <a:rPr spc="185" dirty="0"/>
              <a:t>дорожной </a:t>
            </a:r>
            <a:r>
              <a:rPr spc="280" dirty="0"/>
              <a:t>карты  </a:t>
            </a:r>
            <a:r>
              <a:rPr spc="245" dirty="0"/>
              <a:t>развития </a:t>
            </a:r>
            <a:r>
              <a:rPr spc="250" dirty="0"/>
              <a:t>наставляемого </a:t>
            </a:r>
            <a:r>
              <a:rPr spc="145" dirty="0"/>
              <a:t>(цель,  </a:t>
            </a:r>
            <a:r>
              <a:rPr spc="220" dirty="0"/>
              <a:t>ожидаемые результаты,</a:t>
            </a:r>
            <a:r>
              <a:rPr spc="75" dirty="0"/>
              <a:t> </a:t>
            </a:r>
            <a:r>
              <a:rPr spc="235" dirty="0"/>
              <a:t>действия)  </a:t>
            </a:r>
            <a:r>
              <a:rPr spc="215" dirty="0"/>
              <a:t>Рабочие </a:t>
            </a:r>
            <a:r>
              <a:rPr spc="204" dirty="0"/>
              <a:t>встречи, </a:t>
            </a:r>
            <a:r>
              <a:rPr spc="215" dirty="0"/>
              <a:t>обратная </a:t>
            </a:r>
            <a:r>
              <a:rPr spc="235" dirty="0"/>
              <a:t>связь,  </a:t>
            </a:r>
            <a:r>
              <a:rPr spc="220" dirty="0"/>
              <a:t>рефлексия.</a:t>
            </a:r>
          </a:p>
          <a:p>
            <a:pPr marL="12700" marR="703580">
              <a:lnSpc>
                <a:spcPct val="109800"/>
              </a:lnSpc>
            </a:pPr>
            <a:r>
              <a:rPr spc="260" dirty="0"/>
              <a:t>Итоговая </a:t>
            </a:r>
            <a:r>
              <a:rPr spc="240" dirty="0"/>
              <a:t>встреча.</a:t>
            </a:r>
            <a:r>
              <a:rPr spc="45" dirty="0"/>
              <a:t> </a:t>
            </a:r>
            <a:r>
              <a:rPr spc="200" dirty="0"/>
              <a:t>Награждение.  </a:t>
            </a:r>
            <a:r>
              <a:rPr spc="270" dirty="0"/>
              <a:t>Упаковка</a:t>
            </a:r>
            <a:r>
              <a:rPr spc="150" dirty="0"/>
              <a:t> </a:t>
            </a:r>
            <a:r>
              <a:rPr spc="229" dirty="0"/>
              <a:t>результатов.</a:t>
            </a:r>
          </a:p>
          <a:p>
            <a:pPr marR="5080" algn="r">
              <a:lnSpc>
                <a:spcPct val="100000"/>
              </a:lnSpc>
              <a:spcBef>
                <a:spcPts val="3130"/>
              </a:spcBef>
            </a:pPr>
            <a:r>
              <a:rPr lang="en-US" sz="4000" spc="-5" dirty="0">
                <a:solidFill>
                  <a:srgbClr val="000000"/>
                </a:solidFill>
                <a:latin typeface="Arial"/>
                <a:cs typeface="Arial"/>
              </a:rPr>
              <a:t>29</a:t>
            </a:r>
            <a:endParaRPr sz="4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31599" y="4187549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731599" y="2740928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79043" y="503554"/>
            <a:ext cx="1125791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  <a:tabLst>
                <a:tab pos="1558925" algn="l"/>
                <a:tab pos="2268220" algn="l"/>
                <a:tab pos="6706234" algn="l"/>
              </a:tabLst>
            </a:pPr>
            <a:r>
              <a:rPr sz="3900" spc="955" dirty="0">
                <a:solidFill>
                  <a:srgbClr val="251D20"/>
                </a:solidFill>
                <a:latin typeface="Calibri"/>
                <a:cs typeface="Calibri"/>
              </a:rPr>
              <a:t>Э</a:t>
            </a:r>
            <a:r>
              <a:rPr sz="3900" spc="825" dirty="0">
                <a:solidFill>
                  <a:srgbClr val="251D20"/>
                </a:solidFill>
                <a:latin typeface="Calibri"/>
                <a:cs typeface="Calibri"/>
              </a:rPr>
              <a:t>т</a:t>
            </a:r>
            <a:r>
              <a:rPr sz="3900" spc="715" dirty="0">
                <a:solidFill>
                  <a:srgbClr val="251D20"/>
                </a:solidFill>
                <a:latin typeface="Calibri"/>
                <a:cs typeface="Calibri"/>
              </a:rPr>
              <a:t>а</a:t>
            </a:r>
            <a:r>
              <a:rPr sz="3900" spc="220" dirty="0">
                <a:solidFill>
                  <a:srgbClr val="251D20"/>
                </a:solidFill>
                <a:latin typeface="Calibri"/>
                <a:cs typeface="Calibri"/>
              </a:rPr>
              <a:t>п</a:t>
            </a:r>
            <a:r>
              <a:rPr sz="3900" dirty="0">
                <a:solidFill>
                  <a:srgbClr val="251D20"/>
                </a:solidFill>
                <a:latin typeface="Calibri"/>
                <a:cs typeface="Calibri"/>
              </a:rPr>
              <a:t>	</a:t>
            </a:r>
            <a:r>
              <a:rPr sz="3900" spc="210" dirty="0">
                <a:solidFill>
                  <a:srgbClr val="251D20"/>
                </a:solidFill>
                <a:latin typeface="Calibri"/>
                <a:cs typeface="Calibri"/>
              </a:rPr>
              <a:t>5</a:t>
            </a:r>
            <a:r>
              <a:rPr sz="3900" spc="-415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900" spc="40" dirty="0">
                <a:solidFill>
                  <a:srgbClr val="251D20"/>
                </a:solidFill>
                <a:latin typeface="Calibri"/>
                <a:cs typeface="Calibri"/>
              </a:rPr>
              <a:t>.</a:t>
            </a:r>
            <a:r>
              <a:rPr sz="3900" dirty="0">
                <a:solidFill>
                  <a:srgbClr val="251D20"/>
                </a:solidFill>
                <a:latin typeface="Calibri"/>
                <a:cs typeface="Calibri"/>
              </a:rPr>
              <a:t>	</a:t>
            </a:r>
            <a:r>
              <a:rPr sz="3900" spc="750" dirty="0">
                <a:solidFill>
                  <a:srgbClr val="251D20"/>
                </a:solidFill>
                <a:latin typeface="Calibri"/>
                <a:cs typeface="Calibri"/>
              </a:rPr>
              <a:t>Ф</a:t>
            </a:r>
            <a:r>
              <a:rPr sz="3900" spc="630" dirty="0">
                <a:solidFill>
                  <a:srgbClr val="251D20"/>
                </a:solidFill>
                <a:latin typeface="Calibri"/>
                <a:cs typeface="Calibri"/>
              </a:rPr>
              <a:t>о</a:t>
            </a:r>
            <a:r>
              <a:rPr sz="3900" spc="600" dirty="0">
                <a:solidFill>
                  <a:srgbClr val="251D20"/>
                </a:solidFill>
                <a:latin typeface="Calibri"/>
                <a:cs typeface="Calibri"/>
              </a:rPr>
              <a:t>р</a:t>
            </a:r>
            <a:r>
              <a:rPr sz="3900" spc="720" dirty="0">
                <a:solidFill>
                  <a:srgbClr val="251D20"/>
                </a:solidFill>
                <a:latin typeface="Calibri"/>
                <a:cs typeface="Calibri"/>
              </a:rPr>
              <a:t>м</a:t>
            </a:r>
            <a:r>
              <a:rPr sz="3900" spc="605" dirty="0">
                <a:solidFill>
                  <a:srgbClr val="251D20"/>
                </a:solidFill>
                <a:latin typeface="Calibri"/>
                <a:cs typeface="Calibri"/>
              </a:rPr>
              <a:t>ир</a:t>
            </a:r>
            <a:r>
              <a:rPr sz="3900" spc="630" dirty="0">
                <a:solidFill>
                  <a:srgbClr val="251D20"/>
                </a:solidFill>
                <a:latin typeface="Calibri"/>
                <a:cs typeface="Calibri"/>
              </a:rPr>
              <a:t>о</a:t>
            </a:r>
            <a:r>
              <a:rPr sz="3900" spc="819" dirty="0">
                <a:solidFill>
                  <a:srgbClr val="251D20"/>
                </a:solidFill>
                <a:latin typeface="Calibri"/>
                <a:cs typeface="Calibri"/>
              </a:rPr>
              <a:t>в</a:t>
            </a:r>
            <a:r>
              <a:rPr sz="3900" spc="715" dirty="0">
                <a:solidFill>
                  <a:srgbClr val="251D20"/>
                </a:solidFill>
                <a:latin typeface="Calibri"/>
                <a:cs typeface="Calibri"/>
              </a:rPr>
              <a:t>а</a:t>
            </a:r>
            <a:r>
              <a:rPr sz="3900" spc="625" dirty="0">
                <a:solidFill>
                  <a:srgbClr val="251D20"/>
                </a:solidFill>
                <a:latin typeface="Calibri"/>
                <a:cs typeface="Calibri"/>
              </a:rPr>
              <a:t>н</a:t>
            </a:r>
            <a:r>
              <a:rPr sz="3900" spc="605" dirty="0">
                <a:solidFill>
                  <a:srgbClr val="251D20"/>
                </a:solidFill>
                <a:latin typeface="Calibri"/>
                <a:cs typeface="Calibri"/>
              </a:rPr>
              <a:t>и</a:t>
            </a:r>
            <a:r>
              <a:rPr sz="3900" spc="125" dirty="0">
                <a:solidFill>
                  <a:srgbClr val="251D20"/>
                </a:solidFill>
                <a:latin typeface="Calibri"/>
                <a:cs typeface="Calibri"/>
              </a:rPr>
              <a:t>е</a:t>
            </a:r>
            <a:r>
              <a:rPr sz="3900" dirty="0">
                <a:solidFill>
                  <a:srgbClr val="251D20"/>
                </a:solidFill>
                <a:latin typeface="Calibri"/>
                <a:cs typeface="Calibri"/>
              </a:rPr>
              <a:t>	</a:t>
            </a:r>
            <a:r>
              <a:rPr sz="3900" spc="625" dirty="0">
                <a:solidFill>
                  <a:srgbClr val="251D20"/>
                </a:solidFill>
                <a:latin typeface="Calibri"/>
                <a:cs typeface="Calibri"/>
              </a:rPr>
              <a:t>н</a:t>
            </a:r>
            <a:r>
              <a:rPr sz="3900" spc="715" dirty="0">
                <a:solidFill>
                  <a:srgbClr val="251D20"/>
                </a:solidFill>
                <a:latin typeface="Calibri"/>
                <a:cs typeface="Calibri"/>
              </a:rPr>
              <a:t>а</a:t>
            </a:r>
            <a:r>
              <a:rPr sz="3900" spc="855" dirty="0">
                <a:solidFill>
                  <a:srgbClr val="251D20"/>
                </a:solidFill>
                <a:latin typeface="Calibri"/>
                <a:cs typeface="Calibri"/>
              </a:rPr>
              <a:t>с</a:t>
            </a:r>
            <a:r>
              <a:rPr sz="3900" spc="825" dirty="0">
                <a:solidFill>
                  <a:srgbClr val="251D20"/>
                </a:solidFill>
                <a:latin typeface="Calibri"/>
                <a:cs typeface="Calibri"/>
              </a:rPr>
              <a:t>т</a:t>
            </a:r>
            <a:r>
              <a:rPr sz="3900" spc="715" dirty="0">
                <a:solidFill>
                  <a:srgbClr val="251D20"/>
                </a:solidFill>
                <a:latin typeface="Calibri"/>
                <a:cs typeface="Calibri"/>
              </a:rPr>
              <a:t>а</a:t>
            </a:r>
            <a:r>
              <a:rPr sz="3900" spc="819" dirty="0">
                <a:solidFill>
                  <a:srgbClr val="251D20"/>
                </a:solidFill>
                <a:latin typeface="Calibri"/>
                <a:cs typeface="Calibri"/>
              </a:rPr>
              <a:t>в</a:t>
            </a:r>
            <a:r>
              <a:rPr sz="3900" spc="625" dirty="0">
                <a:solidFill>
                  <a:srgbClr val="251D20"/>
                </a:solidFill>
                <a:latin typeface="Calibri"/>
                <a:cs typeface="Calibri"/>
              </a:rPr>
              <a:t>н</a:t>
            </a:r>
            <a:r>
              <a:rPr sz="3900" spc="605" dirty="0">
                <a:solidFill>
                  <a:srgbClr val="251D20"/>
                </a:solidFill>
                <a:latin typeface="Calibri"/>
                <a:cs typeface="Calibri"/>
              </a:rPr>
              <a:t>и</a:t>
            </a:r>
            <a:r>
              <a:rPr sz="3900" spc="755" dirty="0">
                <a:solidFill>
                  <a:srgbClr val="251D20"/>
                </a:solidFill>
                <a:latin typeface="Calibri"/>
                <a:cs typeface="Calibri"/>
              </a:rPr>
              <a:t>ч</a:t>
            </a:r>
            <a:r>
              <a:rPr sz="3900" spc="590" dirty="0">
                <a:solidFill>
                  <a:srgbClr val="251D20"/>
                </a:solidFill>
                <a:latin typeface="Calibri"/>
                <a:cs typeface="Calibri"/>
              </a:rPr>
              <a:t>е</a:t>
            </a:r>
            <a:r>
              <a:rPr sz="3900" spc="855" dirty="0">
                <a:solidFill>
                  <a:srgbClr val="251D20"/>
                </a:solidFill>
                <a:latin typeface="Calibri"/>
                <a:cs typeface="Calibri"/>
              </a:rPr>
              <a:t>с</a:t>
            </a:r>
            <a:r>
              <a:rPr sz="3900" spc="760" dirty="0">
                <a:solidFill>
                  <a:srgbClr val="251D20"/>
                </a:solidFill>
                <a:latin typeface="Calibri"/>
                <a:cs typeface="Calibri"/>
              </a:rPr>
              <a:t>к</a:t>
            </a:r>
            <a:r>
              <a:rPr sz="3900" spc="605" dirty="0">
                <a:solidFill>
                  <a:srgbClr val="251D20"/>
                </a:solidFill>
                <a:latin typeface="Calibri"/>
                <a:cs typeface="Calibri"/>
              </a:rPr>
              <a:t>и</a:t>
            </a:r>
            <a:r>
              <a:rPr sz="3900" spc="165" dirty="0">
                <a:solidFill>
                  <a:srgbClr val="251D20"/>
                </a:solidFill>
                <a:latin typeface="Calibri"/>
                <a:cs typeface="Calibri"/>
              </a:rPr>
              <a:t>х  </a:t>
            </a:r>
            <a:r>
              <a:rPr sz="3900" spc="525" dirty="0">
                <a:solidFill>
                  <a:srgbClr val="251D20"/>
                </a:solidFill>
                <a:latin typeface="Calibri"/>
                <a:cs typeface="Calibri"/>
              </a:rPr>
              <a:t>пар/</a:t>
            </a:r>
            <a:r>
              <a:rPr sz="3900" spc="-42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900" spc="560" dirty="0">
                <a:solidFill>
                  <a:srgbClr val="251D20"/>
                </a:solidFill>
                <a:latin typeface="Calibri"/>
                <a:cs typeface="Calibri"/>
              </a:rPr>
              <a:t>групп</a:t>
            </a:r>
            <a:endParaRPr sz="39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28700" y="0"/>
            <a:ext cx="3067049" cy="3362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28700" y="3457575"/>
            <a:ext cx="3067049" cy="33718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28700" y="6924675"/>
            <a:ext cx="3067049" cy="33623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028700"/>
            <a:ext cx="1028700" cy="1276350"/>
          </a:xfrm>
          <a:custGeom>
            <a:avLst/>
            <a:gdLst/>
            <a:ahLst/>
            <a:cxnLst/>
            <a:rect l="l" t="t" r="r" b="b"/>
            <a:pathLst>
              <a:path w="1028700" h="1276350">
                <a:moveTo>
                  <a:pt x="0" y="0"/>
                </a:moveTo>
                <a:lnTo>
                  <a:pt x="1028699" y="0"/>
                </a:lnTo>
                <a:lnTo>
                  <a:pt x="1028699" y="1276349"/>
                </a:lnTo>
                <a:lnTo>
                  <a:pt x="0" y="1276349"/>
                </a:lnTo>
                <a:lnTo>
                  <a:pt x="0" y="0"/>
                </a:lnTo>
                <a:close/>
              </a:path>
            </a:pathLst>
          </a:custGeom>
          <a:solidFill>
            <a:srgbClr val="28A0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533418" y="8191500"/>
            <a:ext cx="228600" cy="2095500"/>
          </a:xfrm>
          <a:custGeom>
            <a:avLst/>
            <a:gdLst/>
            <a:ahLst/>
            <a:cxnLst/>
            <a:rect l="l" t="t" r="r" b="b"/>
            <a:pathLst>
              <a:path w="228600" h="2095500">
                <a:moveTo>
                  <a:pt x="0" y="0"/>
                </a:moveTo>
                <a:lnTo>
                  <a:pt x="228598" y="0"/>
                </a:lnTo>
                <a:lnTo>
                  <a:pt x="228598" y="2095499"/>
                </a:lnTo>
                <a:lnTo>
                  <a:pt x="0" y="2095499"/>
                </a:lnTo>
                <a:lnTo>
                  <a:pt x="0" y="0"/>
                </a:lnTo>
                <a:close/>
              </a:path>
            </a:pathLst>
          </a:custGeom>
          <a:solidFill>
            <a:srgbClr val="28A0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7352463" y="633127"/>
            <a:ext cx="5905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spc="-5" dirty="0">
                <a:latin typeface="Arial"/>
                <a:cs typeface="Arial"/>
              </a:rPr>
              <a:t>30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02519" y="3160047"/>
            <a:ext cx="12568555" cy="3158490"/>
          </a:xfrm>
          <a:prstGeom prst="rect">
            <a:avLst/>
          </a:prstGeom>
          <a:solidFill>
            <a:srgbClr val="EBF0F1"/>
          </a:solidFill>
          <a:ln w="79359">
            <a:solidFill>
              <a:srgbClr val="251D2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700">
              <a:latin typeface="Times New Roman"/>
              <a:cs typeface="Times New Roman"/>
            </a:endParaRPr>
          </a:p>
          <a:p>
            <a:pPr marL="288925">
              <a:lnSpc>
                <a:spcPct val="100000"/>
              </a:lnSpc>
              <a:spcBef>
                <a:spcPts val="2835"/>
              </a:spcBef>
            </a:pPr>
            <a:r>
              <a:rPr sz="3200" b="1" spc="330" dirty="0">
                <a:solidFill>
                  <a:srgbClr val="251D20"/>
                </a:solidFill>
                <a:latin typeface="Trebuchet MS"/>
                <a:cs typeface="Trebuchet MS"/>
              </a:rPr>
              <a:t>РЕЗУЛЬТАТЫ </a:t>
            </a:r>
            <a:r>
              <a:rPr sz="3200" b="1" spc="-40" dirty="0">
                <a:solidFill>
                  <a:srgbClr val="251D20"/>
                </a:solidFill>
                <a:latin typeface="Trebuchet MS"/>
                <a:cs typeface="Trebuchet MS"/>
              </a:rPr>
              <a:t>5</a:t>
            </a:r>
            <a:r>
              <a:rPr sz="3200" b="1" spc="60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3200" b="1" spc="325" dirty="0">
                <a:solidFill>
                  <a:srgbClr val="251D20"/>
                </a:solidFill>
                <a:latin typeface="Trebuchet MS"/>
                <a:cs typeface="Trebuchet MS"/>
              </a:rPr>
              <a:t>ЭТАПА</a:t>
            </a:r>
            <a:endParaRPr sz="3200">
              <a:latin typeface="Trebuchet MS"/>
              <a:cs typeface="Trebuchet MS"/>
            </a:endParaRPr>
          </a:p>
          <a:p>
            <a:pPr marL="288925">
              <a:lnSpc>
                <a:spcPct val="100000"/>
              </a:lnSpc>
              <a:spcBef>
                <a:spcPts val="2615"/>
              </a:spcBef>
            </a:pPr>
            <a:r>
              <a:rPr sz="2800" spc="245" dirty="0">
                <a:latin typeface="Calibri"/>
                <a:cs typeface="Calibri"/>
              </a:rPr>
              <a:t>Список </a:t>
            </a:r>
            <a:r>
              <a:rPr sz="2800" spc="225" dirty="0">
                <a:latin typeface="Calibri"/>
                <a:cs typeface="Calibri"/>
              </a:rPr>
              <a:t>сформированных </a:t>
            </a:r>
            <a:r>
              <a:rPr sz="2800" spc="235" dirty="0">
                <a:latin typeface="Calibri"/>
                <a:cs typeface="Calibri"/>
              </a:rPr>
              <a:t>наставнических </a:t>
            </a:r>
            <a:r>
              <a:rPr sz="2800" spc="110" dirty="0">
                <a:latin typeface="Calibri"/>
                <a:cs typeface="Calibri"/>
              </a:rPr>
              <a:t>пар,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b="1" spc="65" dirty="0">
                <a:latin typeface="Trebuchet MS"/>
                <a:cs typeface="Trebuchet MS"/>
              </a:rPr>
              <a:t>желающих</a:t>
            </a:r>
            <a:endParaRPr sz="2800">
              <a:latin typeface="Trebuchet MS"/>
              <a:cs typeface="Trebuchet MS"/>
            </a:endParaRPr>
          </a:p>
          <a:p>
            <a:pPr marL="288925">
              <a:lnSpc>
                <a:spcPct val="100000"/>
              </a:lnSpc>
              <a:spcBef>
                <a:spcPts val="90"/>
              </a:spcBef>
            </a:pPr>
            <a:r>
              <a:rPr sz="2800" spc="215" dirty="0">
                <a:latin typeface="Calibri"/>
                <a:cs typeface="Calibri"/>
              </a:rPr>
              <a:t>работать</a:t>
            </a:r>
            <a:r>
              <a:rPr sz="2800" spc="165" dirty="0">
                <a:latin typeface="Calibri"/>
                <a:cs typeface="Calibri"/>
              </a:rPr>
              <a:t> </a:t>
            </a:r>
            <a:r>
              <a:rPr sz="2800" spc="215" dirty="0">
                <a:latin typeface="Calibri"/>
                <a:cs typeface="Calibri"/>
              </a:rPr>
              <a:t>вместе.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31599" y="4187552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731599" y="2740934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79043" y="1269397"/>
            <a:ext cx="45954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51125" algn="l"/>
              </a:tabLst>
            </a:pPr>
            <a:r>
              <a:rPr sz="4000" b="1" spc="710" dirty="0">
                <a:solidFill>
                  <a:srgbClr val="251D20"/>
                </a:solidFill>
                <a:latin typeface="Trebuchet MS"/>
                <a:cs typeface="Trebuchet MS"/>
              </a:rPr>
              <a:t>З</a:t>
            </a:r>
            <a:r>
              <a:rPr sz="4000" b="1" spc="615" dirty="0">
                <a:solidFill>
                  <a:srgbClr val="251D20"/>
                </a:solidFill>
                <a:latin typeface="Trebuchet MS"/>
                <a:cs typeface="Trebuchet MS"/>
              </a:rPr>
              <a:t>А</a:t>
            </a:r>
            <a:r>
              <a:rPr sz="4000" b="1" spc="545" dirty="0">
                <a:solidFill>
                  <a:srgbClr val="251D20"/>
                </a:solidFill>
                <a:latin typeface="Trebuchet MS"/>
                <a:cs typeface="Trebuchet MS"/>
              </a:rPr>
              <a:t>Д</a:t>
            </a:r>
            <a:r>
              <a:rPr sz="4000" b="1" spc="615" dirty="0">
                <a:solidFill>
                  <a:srgbClr val="251D20"/>
                </a:solidFill>
                <a:latin typeface="Trebuchet MS"/>
                <a:cs typeface="Trebuchet MS"/>
              </a:rPr>
              <a:t>А</a:t>
            </a:r>
            <a:r>
              <a:rPr sz="4000" b="1" spc="725" dirty="0">
                <a:solidFill>
                  <a:srgbClr val="251D20"/>
                </a:solidFill>
                <a:latin typeface="Trebuchet MS"/>
                <a:cs typeface="Trebuchet MS"/>
              </a:rPr>
              <a:t>Ч</a:t>
            </a:r>
            <a:r>
              <a:rPr sz="4000" b="1" spc="-10" dirty="0">
                <a:solidFill>
                  <a:srgbClr val="251D20"/>
                </a:solidFill>
                <a:latin typeface="Trebuchet MS"/>
                <a:cs typeface="Trebuchet MS"/>
              </a:rPr>
              <a:t>И</a:t>
            </a:r>
            <a:r>
              <a:rPr sz="4000" b="1" dirty="0">
                <a:solidFill>
                  <a:srgbClr val="251D20"/>
                </a:solidFill>
                <a:latin typeface="Trebuchet MS"/>
                <a:cs typeface="Trebuchet MS"/>
              </a:rPr>
              <a:t>	</a:t>
            </a:r>
            <a:r>
              <a:rPr sz="4000" b="1" spc="605" dirty="0">
                <a:solidFill>
                  <a:srgbClr val="251D20"/>
                </a:solidFill>
                <a:latin typeface="Trebuchet MS"/>
                <a:cs typeface="Trebuchet MS"/>
              </a:rPr>
              <a:t>Э</a:t>
            </a:r>
            <a:r>
              <a:rPr sz="4000" b="1" spc="350" dirty="0">
                <a:solidFill>
                  <a:srgbClr val="251D20"/>
                </a:solidFill>
                <a:latin typeface="Trebuchet MS"/>
                <a:cs typeface="Trebuchet MS"/>
              </a:rPr>
              <a:t>Т</a:t>
            </a:r>
            <a:r>
              <a:rPr sz="4000" b="1" spc="615" dirty="0">
                <a:solidFill>
                  <a:srgbClr val="251D20"/>
                </a:solidFill>
                <a:latin typeface="Trebuchet MS"/>
                <a:cs typeface="Trebuchet MS"/>
              </a:rPr>
              <a:t>А</a:t>
            </a:r>
            <a:r>
              <a:rPr sz="4000" b="1" spc="640" dirty="0">
                <a:solidFill>
                  <a:srgbClr val="251D20"/>
                </a:solidFill>
                <a:latin typeface="Trebuchet MS"/>
                <a:cs typeface="Trebuchet MS"/>
              </a:rPr>
              <a:t>П</a:t>
            </a:r>
            <a:r>
              <a:rPr sz="4000" b="1" spc="140" dirty="0">
                <a:solidFill>
                  <a:srgbClr val="251D20"/>
                </a:solidFill>
                <a:latin typeface="Trebuchet MS"/>
                <a:cs typeface="Trebuchet MS"/>
              </a:rPr>
              <a:t>А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91768" y="3333752"/>
            <a:ext cx="114300" cy="114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91768" y="4848228"/>
            <a:ext cx="114300" cy="114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91768" y="6867528"/>
            <a:ext cx="114300" cy="114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174343" y="3063878"/>
            <a:ext cx="10641965" cy="4568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400"/>
              </a:lnSpc>
              <a:spcBef>
                <a:spcPts val="100"/>
              </a:spcBef>
            </a:pPr>
            <a:r>
              <a:rPr sz="3000" spc="170" dirty="0">
                <a:solidFill>
                  <a:srgbClr val="251D20"/>
                </a:solidFill>
                <a:latin typeface="Calibri"/>
                <a:cs typeface="Calibri"/>
              </a:rPr>
              <a:t>групповая </a:t>
            </a:r>
            <a:r>
              <a:rPr sz="3000" spc="210" dirty="0">
                <a:solidFill>
                  <a:srgbClr val="251D20"/>
                </a:solidFill>
                <a:latin typeface="Calibri"/>
                <a:cs typeface="Calibri"/>
              </a:rPr>
              <a:t>встреча </a:t>
            </a:r>
            <a:r>
              <a:rPr sz="3000" spc="300" dirty="0">
                <a:solidFill>
                  <a:srgbClr val="251D20"/>
                </a:solidFill>
                <a:latin typeface="Calibri"/>
                <a:cs typeface="Calibri"/>
              </a:rPr>
              <a:t>с </a:t>
            </a:r>
            <a:r>
              <a:rPr sz="3000" spc="165" dirty="0">
                <a:solidFill>
                  <a:srgbClr val="251D20"/>
                </a:solidFill>
                <a:latin typeface="Calibri"/>
                <a:cs typeface="Calibri"/>
              </a:rPr>
              <a:t>индивидуальным </a:t>
            </a:r>
            <a:r>
              <a:rPr sz="3000" spc="175" dirty="0">
                <a:solidFill>
                  <a:srgbClr val="251D20"/>
                </a:solidFill>
                <a:latin typeface="Calibri"/>
                <a:cs typeface="Calibri"/>
              </a:rPr>
              <a:t>выбором  </a:t>
            </a:r>
            <a:r>
              <a:rPr sz="3000" spc="195" dirty="0">
                <a:solidFill>
                  <a:srgbClr val="251D20"/>
                </a:solidFill>
                <a:latin typeface="Calibri"/>
                <a:cs typeface="Calibri"/>
              </a:rPr>
              <a:t>наставляемого </a:t>
            </a:r>
            <a:r>
              <a:rPr sz="3000" spc="105" dirty="0">
                <a:solidFill>
                  <a:srgbClr val="251D20"/>
                </a:solidFill>
                <a:latin typeface="Calibri"/>
                <a:cs typeface="Calibri"/>
              </a:rPr>
              <a:t>и </a:t>
            </a:r>
            <a:r>
              <a:rPr sz="3000" spc="170" dirty="0">
                <a:solidFill>
                  <a:srgbClr val="251D20"/>
                </a:solidFill>
                <a:latin typeface="Calibri"/>
                <a:cs typeface="Calibri"/>
              </a:rPr>
              <a:t>последующим (не)согласием</a:t>
            </a:r>
            <a:r>
              <a:rPr sz="3000" spc="-19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000" spc="200" dirty="0">
                <a:solidFill>
                  <a:srgbClr val="251D20"/>
                </a:solidFill>
                <a:latin typeface="Calibri"/>
                <a:cs typeface="Calibri"/>
              </a:rPr>
              <a:t>наставника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450">
              <a:latin typeface="Times New Roman"/>
              <a:cs typeface="Times New Roman"/>
            </a:endParaRPr>
          </a:p>
          <a:p>
            <a:pPr marL="12700" marR="980440">
              <a:lnSpc>
                <a:spcPct val="110400"/>
              </a:lnSpc>
              <a:spcBef>
                <a:spcPts val="5"/>
              </a:spcBef>
            </a:pPr>
            <a:r>
              <a:rPr sz="3000" spc="155" dirty="0">
                <a:solidFill>
                  <a:srgbClr val="251D20"/>
                </a:solidFill>
                <a:latin typeface="Calibri"/>
                <a:cs typeface="Calibri"/>
              </a:rPr>
              <a:t>дистанционное анкетирование </a:t>
            </a:r>
            <a:r>
              <a:rPr sz="3000" spc="105" dirty="0">
                <a:solidFill>
                  <a:srgbClr val="251D20"/>
                </a:solidFill>
                <a:latin typeface="Calibri"/>
                <a:cs typeface="Calibri"/>
              </a:rPr>
              <a:t>и </a:t>
            </a:r>
            <a:r>
              <a:rPr sz="3000" spc="150" dirty="0">
                <a:solidFill>
                  <a:srgbClr val="251D20"/>
                </a:solidFill>
                <a:latin typeface="Calibri"/>
                <a:cs typeface="Calibri"/>
              </a:rPr>
              <a:t>обработка </a:t>
            </a:r>
            <a:r>
              <a:rPr sz="3000" spc="180" dirty="0">
                <a:solidFill>
                  <a:srgbClr val="251D20"/>
                </a:solidFill>
                <a:latin typeface="Calibri"/>
                <a:cs typeface="Calibri"/>
              </a:rPr>
              <a:t>данных</a:t>
            </a:r>
            <a:r>
              <a:rPr sz="3000" spc="-245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000" spc="300" dirty="0">
                <a:solidFill>
                  <a:srgbClr val="251D20"/>
                </a:solidFill>
                <a:latin typeface="Calibri"/>
                <a:cs typeface="Calibri"/>
              </a:rPr>
              <a:t>с  </a:t>
            </a:r>
            <a:r>
              <a:rPr sz="3000" spc="190" dirty="0">
                <a:solidFill>
                  <a:srgbClr val="251D20"/>
                </a:solidFill>
                <a:latin typeface="Calibri"/>
                <a:cs typeface="Calibri"/>
              </a:rPr>
              <a:t>выявлением </a:t>
            </a:r>
            <a:r>
              <a:rPr sz="3000" spc="165" dirty="0">
                <a:solidFill>
                  <a:srgbClr val="251D20"/>
                </a:solidFill>
                <a:latin typeface="Calibri"/>
                <a:cs typeface="Calibri"/>
              </a:rPr>
              <a:t>совпадений интересов </a:t>
            </a:r>
            <a:r>
              <a:rPr sz="3000" spc="105" dirty="0">
                <a:solidFill>
                  <a:srgbClr val="251D20"/>
                </a:solidFill>
                <a:latin typeface="Calibri"/>
                <a:cs typeface="Calibri"/>
              </a:rPr>
              <a:t>и </a:t>
            </a:r>
            <a:r>
              <a:rPr sz="3000" spc="135" dirty="0">
                <a:solidFill>
                  <a:srgbClr val="251D20"/>
                </a:solidFill>
                <a:latin typeface="Calibri"/>
                <a:cs typeface="Calibri"/>
              </a:rPr>
              <a:t>пересечений  </a:t>
            </a:r>
            <a:r>
              <a:rPr sz="3000" spc="185" dirty="0">
                <a:solidFill>
                  <a:srgbClr val="251D20"/>
                </a:solidFill>
                <a:latin typeface="Calibri"/>
                <a:cs typeface="Calibri"/>
              </a:rPr>
              <a:t>возможностей/запросов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450">
              <a:latin typeface="Times New Roman"/>
              <a:cs typeface="Times New Roman"/>
            </a:endParaRPr>
          </a:p>
          <a:p>
            <a:pPr marL="12700" marR="662305">
              <a:lnSpc>
                <a:spcPct val="110400"/>
              </a:lnSpc>
            </a:pPr>
            <a:r>
              <a:rPr sz="3000" spc="155" dirty="0">
                <a:solidFill>
                  <a:srgbClr val="251D20"/>
                </a:solidFill>
                <a:latin typeface="Calibri"/>
                <a:cs typeface="Calibri"/>
              </a:rPr>
              <a:t>индивидуальные </a:t>
            </a:r>
            <a:r>
              <a:rPr sz="3000" spc="195" dirty="0">
                <a:solidFill>
                  <a:srgbClr val="251D20"/>
                </a:solidFill>
                <a:latin typeface="Calibri"/>
                <a:cs typeface="Calibri"/>
              </a:rPr>
              <a:t>встречи наставляемого </a:t>
            </a:r>
            <a:r>
              <a:rPr sz="3000" spc="105" dirty="0">
                <a:solidFill>
                  <a:srgbClr val="251D20"/>
                </a:solidFill>
                <a:latin typeface="Calibri"/>
                <a:cs typeface="Calibri"/>
              </a:rPr>
              <a:t>и</a:t>
            </a:r>
            <a:r>
              <a:rPr sz="3000" spc="-229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000" spc="200" dirty="0">
                <a:solidFill>
                  <a:srgbClr val="251D20"/>
                </a:solidFill>
                <a:latin typeface="Calibri"/>
                <a:cs typeface="Calibri"/>
              </a:rPr>
              <a:t>наставника  </a:t>
            </a:r>
            <a:r>
              <a:rPr sz="3000" spc="65" dirty="0">
                <a:solidFill>
                  <a:srgbClr val="251D20"/>
                </a:solidFill>
                <a:latin typeface="Calibri"/>
                <a:cs typeface="Calibri"/>
              </a:rPr>
              <a:t>("химия")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28700" y="3"/>
            <a:ext cx="3067049" cy="3362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28700" y="3457578"/>
            <a:ext cx="3067049" cy="33718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28700" y="6924678"/>
            <a:ext cx="3067049" cy="33623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028703"/>
            <a:ext cx="1028700" cy="1276350"/>
          </a:xfrm>
          <a:custGeom>
            <a:avLst/>
            <a:gdLst/>
            <a:ahLst/>
            <a:cxnLst/>
            <a:rect l="l" t="t" r="r" b="b"/>
            <a:pathLst>
              <a:path w="1028700" h="1276350">
                <a:moveTo>
                  <a:pt x="0" y="0"/>
                </a:moveTo>
                <a:lnTo>
                  <a:pt x="1028699" y="0"/>
                </a:lnTo>
                <a:lnTo>
                  <a:pt x="1028699" y="1276349"/>
                </a:lnTo>
                <a:lnTo>
                  <a:pt x="0" y="1276349"/>
                </a:lnTo>
                <a:lnTo>
                  <a:pt x="0" y="0"/>
                </a:lnTo>
                <a:close/>
              </a:path>
            </a:pathLst>
          </a:custGeom>
          <a:solidFill>
            <a:srgbClr val="28A0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533418" y="8191503"/>
            <a:ext cx="228600" cy="2095500"/>
          </a:xfrm>
          <a:custGeom>
            <a:avLst/>
            <a:gdLst/>
            <a:ahLst/>
            <a:cxnLst/>
            <a:rect l="l" t="t" r="r" b="b"/>
            <a:pathLst>
              <a:path w="228600" h="2095500">
                <a:moveTo>
                  <a:pt x="0" y="0"/>
                </a:moveTo>
                <a:lnTo>
                  <a:pt x="228598" y="0"/>
                </a:lnTo>
                <a:lnTo>
                  <a:pt x="228598" y="2095496"/>
                </a:lnTo>
                <a:lnTo>
                  <a:pt x="0" y="2095496"/>
                </a:lnTo>
                <a:lnTo>
                  <a:pt x="0" y="0"/>
                </a:lnTo>
                <a:close/>
              </a:path>
            </a:pathLst>
          </a:custGeom>
          <a:solidFill>
            <a:srgbClr val="28A0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7352463" y="633131"/>
            <a:ext cx="5905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/>
              <a:t>31</a:t>
            </a: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31599" y="4187547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731599" y="2740931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79043" y="544506"/>
            <a:ext cx="862393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  <a:tabLst>
                <a:tab pos="2002789" algn="l"/>
                <a:tab pos="2712720" algn="l"/>
                <a:tab pos="4792345" algn="l"/>
                <a:tab pos="6587490" algn="l"/>
              </a:tabLst>
            </a:pPr>
            <a:r>
              <a:rPr sz="3900" spc="955" dirty="0">
                <a:solidFill>
                  <a:srgbClr val="251D20"/>
                </a:solidFill>
                <a:latin typeface="Calibri"/>
                <a:cs typeface="Calibri"/>
              </a:rPr>
              <a:t>Э</a:t>
            </a:r>
            <a:r>
              <a:rPr sz="3900" spc="825" dirty="0">
                <a:solidFill>
                  <a:srgbClr val="251D20"/>
                </a:solidFill>
                <a:latin typeface="Calibri"/>
                <a:cs typeface="Calibri"/>
              </a:rPr>
              <a:t>т</a:t>
            </a:r>
            <a:r>
              <a:rPr sz="3900" spc="715" dirty="0">
                <a:solidFill>
                  <a:srgbClr val="251D20"/>
                </a:solidFill>
                <a:latin typeface="Calibri"/>
                <a:cs typeface="Calibri"/>
              </a:rPr>
              <a:t>а</a:t>
            </a:r>
            <a:r>
              <a:rPr sz="3900" spc="685" dirty="0">
                <a:solidFill>
                  <a:srgbClr val="251D20"/>
                </a:solidFill>
                <a:latin typeface="Calibri"/>
                <a:cs typeface="Calibri"/>
              </a:rPr>
              <a:t>п</a:t>
            </a:r>
            <a:r>
              <a:rPr sz="3900" spc="430" dirty="0">
                <a:solidFill>
                  <a:srgbClr val="251D20"/>
                </a:solidFill>
                <a:latin typeface="Calibri"/>
                <a:cs typeface="Calibri"/>
              </a:rPr>
              <a:t>ы</a:t>
            </a:r>
            <a:r>
              <a:rPr sz="3900" dirty="0">
                <a:solidFill>
                  <a:srgbClr val="251D20"/>
                </a:solidFill>
                <a:latin typeface="Calibri"/>
                <a:cs typeface="Calibri"/>
              </a:rPr>
              <a:t>	</a:t>
            </a:r>
            <a:r>
              <a:rPr sz="3900" spc="210" dirty="0">
                <a:solidFill>
                  <a:srgbClr val="251D20"/>
                </a:solidFill>
                <a:latin typeface="Calibri"/>
                <a:cs typeface="Calibri"/>
              </a:rPr>
              <a:t>6</a:t>
            </a:r>
            <a:r>
              <a:rPr sz="3900" spc="-415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900" spc="40" dirty="0">
                <a:solidFill>
                  <a:srgbClr val="251D20"/>
                </a:solidFill>
                <a:latin typeface="Calibri"/>
                <a:cs typeface="Calibri"/>
              </a:rPr>
              <a:t>.</a:t>
            </a:r>
            <a:r>
              <a:rPr sz="3900" dirty="0">
                <a:solidFill>
                  <a:srgbClr val="251D20"/>
                </a:solidFill>
                <a:latin typeface="Calibri"/>
                <a:cs typeface="Calibri"/>
              </a:rPr>
              <a:t>	</a:t>
            </a:r>
            <a:r>
              <a:rPr sz="3900" spc="560" dirty="0">
                <a:solidFill>
                  <a:srgbClr val="251D20"/>
                </a:solidFill>
                <a:latin typeface="Calibri"/>
                <a:cs typeface="Calibri"/>
              </a:rPr>
              <a:t>О</a:t>
            </a:r>
            <a:r>
              <a:rPr sz="3900" spc="600" dirty="0">
                <a:solidFill>
                  <a:srgbClr val="251D20"/>
                </a:solidFill>
                <a:latin typeface="Calibri"/>
                <a:cs typeface="Calibri"/>
              </a:rPr>
              <a:t>р</a:t>
            </a:r>
            <a:r>
              <a:rPr sz="3900" spc="750" dirty="0">
                <a:solidFill>
                  <a:srgbClr val="251D20"/>
                </a:solidFill>
                <a:latin typeface="Calibri"/>
                <a:cs typeface="Calibri"/>
              </a:rPr>
              <a:t>г</a:t>
            </a:r>
            <a:r>
              <a:rPr sz="3900" spc="715" dirty="0">
                <a:solidFill>
                  <a:srgbClr val="251D20"/>
                </a:solidFill>
                <a:latin typeface="Calibri"/>
                <a:cs typeface="Calibri"/>
              </a:rPr>
              <a:t>а</a:t>
            </a:r>
            <a:r>
              <a:rPr sz="3900" spc="625" dirty="0">
                <a:solidFill>
                  <a:srgbClr val="251D20"/>
                </a:solidFill>
                <a:latin typeface="Calibri"/>
                <a:cs typeface="Calibri"/>
              </a:rPr>
              <a:t>н</a:t>
            </a:r>
            <a:r>
              <a:rPr sz="3900" spc="605" dirty="0">
                <a:solidFill>
                  <a:srgbClr val="251D20"/>
                </a:solidFill>
                <a:latin typeface="Calibri"/>
                <a:cs typeface="Calibri"/>
              </a:rPr>
              <a:t>и</a:t>
            </a:r>
            <a:r>
              <a:rPr sz="3900" spc="795" dirty="0">
                <a:solidFill>
                  <a:srgbClr val="251D20"/>
                </a:solidFill>
                <a:latin typeface="Calibri"/>
                <a:cs typeface="Calibri"/>
              </a:rPr>
              <a:t>з</a:t>
            </a:r>
            <a:r>
              <a:rPr sz="3900" spc="715" dirty="0">
                <a:solidFill>
                  <a:srgbClr val="251D20"/>
                </a:solidFill>
                <a:latin typeface="Calibri"/>
                <a:cs typeface="Calibri"/>
              </a:rPr>
              <a:t>а</a:t>
            </a:r>
            <a:r>
              <a:rPr sz="3900" spc="660" dirty="0">
                <a:solidFill>
                  <a:srgbClr val="251D20"/>
                </a:solidFill>
                <a:latin typeface="Calibri"/>
                <a:cs typeface="Calibri"/>
              </a:rPr>
              <a:t>ц</a:t>
            </a:r>
            <a:r>
              <a:rPr sz="3900" spc="605" dirty="0">
                <a:solidFill>
                  <a:srgbClr val="251D20"/>
                </a:solidFill>
                <a:latin typeface="Calibri"/>
                <a:cs typeface="Calibri"/>
              </a:rPr>
              <a:t>и</a:t>
            </a:r>
            <a:r>
              <a:rPr sz="3900" spc="290" dirty="0">
                <a:solidFill>
                  <a:srgbClr val="251D20"/>
                </a:solidFill>
                <a:latin typeface="Calibri"/>
                <a:cs typeface="Calibri"/>
              </a:rPr>
              <a:t>я</a:t>
            </a:r>
            <a:r>
              <a:rPr sz="3900" dirty="0">
                <a:solidFill>
                  <a:srgbClr val="251D20"/>
                </a:solidFill>
                <a:latin typeface="Calibri"/>
                <a:cs typeface="Calibri"/>
              </a:rPr>
              <a:t>	</a:t>
            </a:r>
            <a:r>
              <a:rPr sz="3900" spc="600" dirty="0">
                <a:solidFill>
                  <a:srgbClr val="251D20"/>
                </a:solidFill>
                <a:latin typeface="Calibri"/>
                <a:cs typeface="Calibri"/>
              </a:rPr>
              <a:t>р</a:t>
            </a:r>
            <a:r>
              <a:rPr sz="3900" spc="715" dirty="0">
                <a:solidFill>
                  <a:srgbClr val="251D20"/>
                </a:solidFill>
                <a:latin typeface="Calibri"/>
                <a:cs typeface="Calibri"/>
              </a:rPr>
              <a:t>а</a:t>
            </a:r>
            <a:r>
              <a:rPr sz="3900" spc="540" dirty="0">
                <a:solidFill>
                  <a:srgbClr val="251D20"/>
                </a:solidFill>
                <a:latin typeface="Calibri"/>
                <a:cs typeface="Calibri"/>
              </a:rPr>
              <a:t>б</a:t>
            </a:r>
            <a:r>
              <a:rPr sz="3900" spc="630" dirty="0">
                <a:solidFill>
                  <a:srgbClr val="251D20"/>
                </a:solidFill>
                <a:latin typeface="Calibri"/>
                <a:cs typeface="Calibri"/>
              </a:rPr>
              <a:t>о</a:t>
            </a:r>
            <a:r>
              <a:rPr sz="3900" spc="825" dirty="0">
                <a:solidFill>
                  <a:srgbClr val="251D20"/>
                </a:solidFill>
                <a:latin typeface="Calibri"/>
                <a:cs typeface="Calibri"/>
              </a:rPr>
              <a:t>т</a:t>
            </a:r>
            <a:r>
              <a:rPr sz="3900" spc="240" dirty="0">
                <a:solidFill>
                  <a:srgbClr val="251D20"/>
                </a:solidFill>
                <a:latin typeface="Calibri"/>
                <a:cs typeface="Calibri"/>
              </a:rPr>
              <a:t>ы  </a:t>
            </a:r>
            <a:r>
              <a:rPr sz="3900" spc="685" dirty="0">
                <a:solidFill>
                  <a:srgbClr val="251D20"/>
                </a:solidFill>
                <a:latin typeface="Calibri"/>
                <a:cs typeface="Calibri"/>
              </a:rPr>
              <a:t>наставнических	</a:t>
            </a:r>
            <a:r>
              <a:rPr sz="3900" spc="525" dirty="0">
                <a:solidFill>
                  <a:srgbClr val="251D20"/>
                </a:solidFill>
                <a:latin typeface="Calibri"/>
                <a:cs typeface="Calibri"/>
              </a:rPr>
              <a:t>пар/</a:t>
            </a:r>
            <a:r>
              <a:rPr sz="3900" spc="-42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900" spc="560" dirty="0">
                <a:solidFill>
                  <a:srgbClr val="251D20"/>
                </a:solidFill>
                <a:latin typeface="Calibri"/>
                <a:cs typeface="Calibri"/>
              </a:rPr>
              <a:t>групп</a:t>
            </a:r>
            <a:endParaRPr sz="39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39393" y="4210050"/>
            <a:ext cx="133349" cy="13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39393" y="4800600"/>
            <a:ext cx="133349" cy="13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39393" y="5391150"/>
            <a:ext cx="133349" cy="13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39393" y="6572250"/>
            <a:ext cx="133349" cy="13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39393" y="7162800"/>
            <a:ext cx="133349" cy="1333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679043" y="2771838"/>
            <a:ext cx="12454890" cy="4692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1" spc="20" dirty="0">
                <a:solidFill>
                  <a:srgbClr val="251D20"/>
                </a:solidFill>
                <a:latin typeface="Trebuchet MS"/>
                <a:cs typeface="Trebuchet MS"/>
              </a:rPr>
              <a:t>Цикл </a:t>
            </a:r>
            <a:r>
              <a:rPr sz="3500" b="1" spc="-30" dirty="0">
                <a:solidFill>
                  <a:srgbClr val="251D20"/>
                </a:solidFill>
                <a:latin typeface="Trebuchet MS"/>
                <a:cs typeface="Trebuchet MS"/>
              </a:rPr>
              <a:t>наставнической</a:t>
            </a:r>
            <a:r>
              <a:rPr sz="3500" b="1" spc="-39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3500" b="1" spc="30" dirty="0">
                <a:solidFill>
                  <a:srgbClr val="251D20"/>
                </a:solidFill>
                <a:latin typeface="Trebuchet MS"/>
                <a:cs typeface="Trebuchet MS"/>
              </a:rPr>
              <a:t>работы</a:t>
            </a:r>
            <a:endParaRPr sz="3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00">
              <a:latin typeface="Times New Roman"/>
              <a:cs typeface="Times New Roman"/>
            </a:endParaRPr>
          </a:p>
          <a:p>
            <a:pPr marL="589915" marR="130810">
              <a:lnSpc>
                <a:spcPct val="110700"/>
              </a:lnSpc>
            </a:pPr>
            <a:r>
              <a:rPr sz="3500" spc="250" dirty="0">
                <a:solidFill>
                  <a:srgbClr val="251D20"/>
                </a:solidFill>
                <a:latin typeface="Calibri"/>
                <a:cs typeface="Calibri"/>
              </a:rPr>
              <a:t>Знакомство </a:t>
            </a:r>
            <a:r>
              <a:rPr sz="3500" spc="229" dirty="0">
                <a:solidFill>
                  <a:srgbClr val="251D20"/>
                </a:solidFill>
                <a:latin typeface="Calibri"/>
                <a:cs typeface="Calibri"/>
              </a:rPr>
              <a:t>наставника </a:t>
            </a:r>
            <a:r>
              <a:rPr sz="3500" spc="125" dirty="0">
                <a:solidFill>
                  <a:srgbClr val="251D20"/>
                </a:solidFill>
                <a:latin typeface="Calibri"/>
                <a:cs typeface="Calibri"/>
              </a:rPr>
              <a:t>и </a:t>
            </a:r>
            <a:r>
              <a:rPr sz="3500" spc="225" dirty="0">
                <a:solidFill>
                  <a:srgbClr val="251D20"/>
                </a:solidFill>
                <a:latin typeface="Calibri"/>
                <a:cs typeface="Calibri"/>
              </a:rPr>
              <a:t>наставляемого </a:t>
            </a:r>
            <a:r>
              <a:rPr sz="3500" spc="65" dirty="0">
                <a:solidFill>
                  <a:srgbClr val="251D20"/>
                </a:solidFill>
                <a:latin typeface="Calibri"/>
                <a:cs typeface="Calibri"/>
              </a:rPr>
              <a:t>("химия").  </a:t>
            </a:r>
            <a:r>
              <a:rPr sz="3500" spc="220" dirty="0">
                <a:solidFill>
                  <a:srgbClr val="251D20"/>
                </a:solidFill>
                <a:latin typeface="Calibri"/>
                <a:cs typeface="Calibri"/>
              </a:rPr>
              <a:t>Первая </a:t>
            </a:r>
            <a:r>
              <a:rPr sz="3500" spc="180" dirty="0">
                <a:solidFill>
                  <a:srgbClr val="251D20"/>
                </a:solidFill>
                <a:latin typeface="Calibri"/>
                <a:cs typeface="Calibri"/>
              </a:rPr>
              <a:t>рабочая </a:t>
            </a:r>
            <a:r>
              <a:rPr sz="3500" spc="240" dirty="0">
                <a:solidFill>
                  <a:srgbClr val="251D20"/>
                </a:solidFill>
                <a:latin typeface="Calibri"/>
                <a:cs typeface="Calibri"/>
              </a:rPr>
              <a:t>встреча </a:t>
            </a:r>
            <a:r>
              <a:rPr sz="3500" spc="85" dirty="0">
                <a:solidFill>
                  <a:srgbClr val="251D20"/>
                </a:solidFill>
                <a:latin typeface="Calibri"/>
                <a:cs typeface="Calibri"/>
              </a:rPr>
              <a:t>("пробное </a:t>
            </a:r>
            <a:r>
              <a:rPr sz="3500" spc="140" dirty="0">
                <a:solidFill>
                  <a:srgbClr val="251D20"/>
                </a:solidFill>
                <a:latin typeface="Calibri"/>
                <a:cs typeface="Calibri"/>
              </a:rPr>
              <a:t>решение </a:t>
            </a:r>
            <a:r>
              <a:rPr sz="3500" spc="130" dirty="0">
                <a:solidFill>
                  <a:srgbClr val="251D20"/>
                </a:solidFill>
                <a:latin typeface="Calibri"/>
                <a:cs typeface="Calibri"/>
              </a:rPr>
              <a:t>задачи").  </a:t>
            </a:r>
            <a:r>
              <a:rPr sz="3500" spc="225" dirty="0">
                <a:solidFill>
                  <a:srgbClr val="251D20"/>
                </a:solidFill>
                <a:latin typeface="Calibri"/>
                <a:cs typeface="Calibri"/>
              </a:rPr>
              <a:t>Составление </a:t>
            </a:r>
            <a:r>
              <a:rPr sz="3500" spc="155" dirty="0">
                <a:solidFill>
                  <a:srgbClr val="251D20"/>
                </a:solidFill>
                <a:latin typeface="Calibri"/>
                <a:cs typeface="Calibri"/>
              </a:rPr>
              <a:t>дорожной </a:t>
            </a:r>
            <a:r>
              <a:rPr sz="3500" spc="260" dirty="0">
                <a:solidFill>
                  <a:srgbClr val="251D20"/>
                </a:solidFill>
                <a:latin typeface="Calibri"/>
                <a:cs typeface="Calibri"/>
              </a:rPr>
              <a:t>карты </a:t>
            </a:r>
            <a:r>
              <a:rPr sz="3500" spc="220" dirty="0">
                <a:solidFill>
                  <a:srgbClr val="251D20"/>
                </a:solidFill>
                <a:latin typeface="Calibri"/>
                <a:cs typeface="Calibri"/>
              </a:rPr>
              <a:t>развития</a:t>
            </a:r>
            <a:r>
              <a:rPr sz="3500" spc="-40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500" spc="225" dirty="0">
                <a:solidFill>
                  <a:srgbClr val="251D20"/>
                </a:solidFill>
                <a:latin typeface="Calibri"/>
                <a:cs typeface="Calibri"/>
              </a:rPr>
              <a:t>наставляемого  </a:t>
            </a:r>
            <a:r>
              <a:rPr sz="3500" spc="114" dirty="0">
                <a:solidFill>
                  <a:srgbClr val="251D20"/>
                </a:solidFill>
                <a:latin typeface="Calibri"/>
                <a:cs typeface="Calibri"/>
              </a:rPr>
              <a:t>(цель, </a:t>
            </a:r>
            <a:r>
              <a:rPr sz="3500" spc="190" dirty="0">
                <a:solidFill>
                  <a:srgbClr val="251D20"/>
                </a:solidFill>
                <a:latin typeface="Calibri"/>
                <a:cs typeface="Calibri"/>
              </a:rPr>
              <a:t>ожидаемые результаты,</a:t>
            </a:r>
            <a:r>
              <a:rPr sz="3500" spc="-95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500" spc="190" dirty="0">
                <a:solidFill>
                  <a:srgbClr val="251D20"/>
                </a:solidFill>
                <a:latin typeface="Calibri"/>
                <a:cs typeface="Calibri"/>
              </a:rPr>
              <a:t>действия).</a:t>
            </a:r>
            <a:endParaRPr sz="3500">
              <a:latin typeface="Calibri"/>
              <a:cs typeface="Calibri"/>
            </a:endParaRPr>
          </a:p>
          <a:p>
            <a:pPr marL="589915">
              <a:lnSpc>
                <a:spcPct val="100000"/>
              </a:lnSpc>
              <a:spcBef>
                <a:spcPts val="450"/>
              </a:spcBef>
            </a:pPr>
            <a:r>
              <a:rPr sz="3500" spc="185" dirty="0">
                <a:solidFill>
                  <a:srgbClr val="251D20"/>
                </a:solidFill>
                <a:latin typeface="Calibri"/>
                <a:cs typeface="Calibri"/>
              </a:rPr>
              <a:t>Рабочие </a:t>
            </a:r>
            <a:r>
              <a:rPr sz="3500" spc="175" dirty="0">
                <a:solidFill>
                  <a:srgbClr val="251D20"/>
                </a:solidFill>
                <a:latin typeface="Calibri"/>
                <a:cs typeface="Calibri"/>
              </a:rPr>
              <a:t>встречи, </a:t>
            </a:r>
            <a:r>
              <a:rPr sz="3500" spc="185" dirty="0">
                <a:solidFill>
                  <a:srgbClr val="251D20"/>
                </a:solidFill>
                <a:latin typeface="Calibri"/>
                <a:cs typeface="Calibri"/>
              </a:rPr>
              <a:t>обратная</a:t>
            </a:r>
            <a:r>
              <a:rPr sz="3500" spc="-155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500" spc="250" dirty="0">
                <a:solidFill>
                  <a:srgbClr val="251D20"/>
                </a:solidFill>
                <a:latin typeface="Calibri"/>
                <a:cs typeface="Calibri"/>
              </a:rPr>
              <a:t>связь.</a:t>
            </a:r>
            <a:endParaRPr sz="3500">
              <a:latin typeface="Calibri"/>
              <a:cs typeface="Calibri"/>
            </a:endParaRPr>
          </a:p>
          <a:p>
            <a:pPr marL="589915">
              <a:lnSpc>
                <a:spcPct val="100000"/>
              </a:lnSpc>
              <a:spcBef>
                <a:spcPts val="450"/>
              </a:spcBef>
            </a:pPr>
            <a:r>
              <a:rPr sz="3500" spc="235" dirty="0">
                <a:solidFill>
                  <a:srgbClr val="251D20"/>
                </a:solidFill>
                <a:latin typeface="Calibri"/>
                <a:cs typeface="Calibri"/>
              </a:rPr>
              <a:t>Итоговая </a:t>
            </a:r>
            <a:r>
              <a:rPr sz="3500" spc="215" dirty="0">
                <a:solidFill>
                  <a:srgbClr val="251D20"/>
                </a:solidFill>
                <a:latin typeface="Calibri"/>
                <a:cs typeface="Calibri"/>
              </a:rPr>
              <a:t>встреча. </a:t>
            </a:r>
            <a:r>
              <a:rPr sz="3500" spc="170" dirty="0">
                <a:solidFill>
                  <a:srgbClr val="251D20"/>
                </a:solidFill>
                <a:latin typeface="Calibri"/>
                <a:cs typeface="Calibri"/>
              </a:rPr>
              <a:t>Награждение. </a:t>
            </a:r>
            <a:r>
              <a:rPr sz="3500" spc="245" dirty="0">
                <a:solidFill>
                  <a:srgbClr val="251D20"/>
                </a:solidFill>
                <a:latin typeface="Calibri"/>
                <a:cs typeface="Calibri"/>
              </a:rPr>
              <a:t>Упаковка</a:t>
            </a:r>
            <a:r>
              <a:rPr sz="3500" spc="-325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500" spc="200" dirty="0">
                <a:solidFill>
                  <a:srgbClr val="251D20"/>
                </a:solidFill>
                <a:latin typeface="Calibri"/>
                <a:cs typeface="Calibri"/>
              </a:rPr>
              <a:t>результатов.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28700" y="0"/>
            <a:ext cx="3067049" cy="33623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28700" y="3457575"/>
            <a:ext cx="3067049" cy="33718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28700" y="6924675"/>
            <a:ext cx="3067049" cy="33623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028700"/>
            <a:ext cx="1028700" cy="1276350"/>
          </a:xfrm>
          <a:custGeom>
            <a:avLst/>
            <a:gdLst/>
            <a:ahLst/>
            <a:cxnLst/>
            <a:rect l="l" t="t" r="r" b="b"/>
            <a:pathLst>
              <a:path w="1028700" h="1276350">
                <a:moveTo>
                  <a:pt x="0" y="0"/>
                </a:moveTo>
                <a:lnTo>
                  <a:pt x="1028699" y="0"/>
                </a:lnTo>
                <a:lnTo>
                  <a:pt x="1028699" y="1276349"/>
                </a:lnTo>
                <a:lnTo>
                  <a:pt x="0" y="1276349"/>
                </a:lnTo>
                <a:lnTo>
                  <a:pt x="0" y="0"/>
                </a:lnTo>
                <a:close/>
              </a:path>
            </a:pathLst>
          </a:custGeom>
          <a:solidFill>
            <a:srgbClr val="28A0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533418" y="8191500"/>
            <a:ext cx="228600" cy="2095500"/>
          </a:xfrm>
          <a:custGeom>
            <a:avLst/>
            <a:gdLst/>
            <a:ahLst/>
            <a:cxnLst/>
            <a:rect l="l" t="t" r="r" b="b"/>
            <a:pathLst>
              <a:path w="228600" h="2095500">
                <a:moveTo>
                  <a:pt x="0" y="0"/>
                </a:moveTo>
                <a:lnTo>
                  <a:pt x="228598" y="0"/>
                </a:lnTo>
                <a:lnTo>
                  <a:pt x="228598" y="2095499"/>
                </a:lnTo>
                <a:lnTo>
                  <a:pt x="0" y="2095499"/>
                </a:lnTo>
                <a:lnTo>
                  <a:pt x="0" y="0"/>
                </a:lnTo>
                <a:close/>
              </a:path>
            </a:pathLst>
          </a:custGeom>
          <a:solidFill>
            <a:srgbClr val="28A0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7238163" y="377860"/>
            <a:ext cx="5905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spc="-5" dirty="0">
                <a:latin typeface="Arial"/>
                <a:cs typeface="Arial"/>
              </a:rPr>
              <a:t>32</a:t>
            </a:r>
            <a:endParaRPr sz="4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31599" y="4187547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731599" y="2740931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79043" y="204452"/>
            <a:ext cx="862393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  <a:tabLst>
                <a:tab pos="2002789" algn="l"/>
                <a:tab pos="2712720" algn="l"/>
                <a:tab pos="4792345" algn="l"/>
                <a:tab pos="6587490" algn="l"/>
              </a:tabLst>
            </a:pPr>
            <a:r>
              <a:rPr sz="3900" spc="955" dirty="0">
                <a:solidFill>
                  <a:srgbClr val="251D20"/>
                </a:solidFill>
                <a:latin typeface="Calibri"/>
                <a:cs typeface="Calibri"/>
              </a:rPr>
              <a:t>Э</a:t>
            </a:r>
            <a:r>
              <a:rPr sz="3900" spc="825" dirty="0">
                <a:solidFill>
                  <a:srgbClr val="251D20"/>
                </a:solidFill>
                <a:latin typeface="Calibri"/>
                <a:cs typeface="Calibri"/>
              </a:rPr>
              <a:t>т</a:t>
            </a:r>
            <a:r>
              <a:rPr sz="3900" spc="715" dirty="0">
                <a:solidFill>
                  <a:srgbClr val="251D20"/>
                </a:solidFill>
                <a:latin typeface="Calibri"/>
                <a:cs typeface="Calibri"/>
              </a:rPr>
              <a:t>а</a:t>
            </a:r>
            <a:r>
              <a:rPr sz="3900" spc="685" dirty="0">
                <a:solidFill>
                  <a:srgbClr val="251D20"/>
                </a:solidFill>
                <a:latin typeface="Calibri"/>
                <a:cs typeface="Calibri"/>
              </a:rPr>
              <a:t>п</a:t>
            </a:r>
            <a:r>
              <a:rPr sz="3900" spc="430" dirty="0">
                <a:solidFill>
                  <a:srgbClr val="251D20"/>
                </a:solidFill>
                <a:latin typeface="Calibri"/>
                <a:cs typeface="Calibri"/>
              </a:rPr>
              <a:t>ы</a:t>
            </a:r>
            <a:r>
              <a:rPr sz="3900" dirty="0">
                <a:solidFill>
                  <a:srgbClr val="251D20"/>
                </a:solidFill>
                <a:latin typeface="Calibri"/>
                <a:cs typeface="Calibri"/>
              </a:rPr>
              <a:t>	</a:t>
            </a:r>
            <a:r>
              <a:rPr sz="3900" spc="210" dirty="0">
                <a:solidFill>
                  <a:srgbClr val="251D20"/>
                </a:solidFill>
                <a:latin typeface="Calibri"/>
                <a:cs typeface="Calibri"/>
              </a:rPr>
              <a:t>6</a:t>
            </a:r>
            <a:r>
              <a:rPr sz="3900" spc="-415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900" spc="40" dirty="0">
                <a:solidFill>
                  <a:srgbClr val="251D20"/>
                </a:solidFill>
                <a:latin typeface="Calibri"/>
                <a:cs typeface="Calibri"/>
              </a:rPr>
              <a:t>.</a:t>
            </a:r>
            <a:r>
              <a:rPr sz="3900" dirty="0">
                <a:solidFill>
                  <a:srgbClr val="251D20"/>
                </a:solidFill>
                <a:latin typeface="Calibri"/>
                <a:cs typeface="Calibri"/>
              </a:rPr>
              <a:t>	</a:t>
            </a:r>
            <a:r>
              <a:rPr sz="3900" spc="560" dirty="0">
                <a:solidFill>
                  <a:srgbClr val="251D20"/>
                </a:solidFill>
                <a:latin typeface="Calibri"/>
                <a:cs typeface="Calibri"/>
              </a:rPr>
              <a:t>О</a:t>
            </a:r>
            <a:r>
              <a:rPr sz="3900" spc="600" dirty="0">
                <a:solidFill>
                  <a:srgbClr val="251D20"/>
                </a:solidFill>
                <a:latin typeface="Calibri"/>
                <a:cs typeface="Calibri"/>
              </a:rPr>
              <a:t>р</a:t>
            </a:r>
            <a:r>
              <a:rPr sz="3900" spc="750" dirty="0">
                <a:solidFill>
                  <a:srgbClr val="251D20"/>
                </a:solidFill>
                <a:latin typeface="Calibri"/>
                <a:cs typeface="Calibri"/>
              </a:rPr>
              <a:t>г</a:t>
            </a:r>
            <a:r>
              <a:rPr sz="3900" spc="715" dirty="0">
                <a:solidFill>
                  <a:srgbClr val="251D20"/>
                </a:solidFill>
                <a:latin typeface="Calibri"/>
                <a:cs typeface="Calibri"/>
              </a:rPr>
              <a:t>а</a:t>
            </a:r>
            <a:r>
              <a:rPr sz="3900" spc="625" dirty="0">
                <a:solidFill>
                  <a:srgbClr val="251D20"/>
                </a:solidFill>
                <a:latin typeface="Calibri"/>
                <a:cs typeface="Calibri"/>
              </a:rPr>
              <a:t>н</a:t>
            </a:r>
            <a:r>
              <a:rPr sz="3900" spc="605" dirty="0">
                <a:solidFill>
                  <a:srgbClr val="251D20"/>
                </a:solidFill>
                <a:latin typeface="Calibri"/>
                <a:cs typeface="Calibri"/>
              </a:rPr>
              <a:t>и</a:t>
            </a:r>
            <a:r>
              <a:rPr sz="3900" spc="795" dirty="0">
                <a:solidFill>
                  <a:srgbClr val="251D20"/>
                </a:solidFill>
                <a:latin typeface="Calibri"/>
                <a:cs typeface="Calibri"/>
              </a:rPr>
              <a:t>з</a:t>
            </a:r>
            <a:r>
              <a:rPr sz="3900" spc="715" dirty="0">
                <a:solidFill>
                  <a:srgbClr val="251D20"/>
                </a:solidFill>
                <a:latin typeface="Calibri"/>
                <a:cs typeface="Calibri"/>
              </a:rPr>
              <a:t>а</a:t>
            </a:r>
            <a:r>
              <a:rPr sz="3900" spc="660" dirty="0">
                <a:solidFill>
                  <a:srgbClr val="251D20"/>
                </a:solidFill>
                <a:latin typeface="Calibri"/>
                <a:cs typeface="Calibri"/>
              </a:rPr>
              <a:t>ц</a:t>
            </a:r>
            <a:r>
              <a:rPr sz="3900" spc="605" dirty="0">
                <a:solidFill>
                  <a:srgbClr val="251D20"/>
                </a:solidFill>
                <a:latin typeface="Calibri"/>
                <a:cs typeface="Calibri"/>
              </a:rPr>
              <a:t>и</a:t>
            </a:r>
            <a:r>
              <a:rPr sz="3900" spc="290" dirty="0">
                <a:solidFill>
                  <a:srgbClr val="251D20"/>
                </a:solidFill>
                <a:latin typeface="Calibri"/>
                <a:cs typeface="Calibri"/>
              </a:rPr>
              <a:t>я</a:t>
            </a:r>
            <a:r>
              <a:rPr sz="3900" dirty="0">
                <a:solidFill>
                  <a:srgbClr val="251D20"/>
                </a:solidFill>
                <a:latin typeface="Calibri"/>
                <a:cs typeface="Calibri"/>
              </a:rPr>
              <a:t>	</a:t>
            </a:r>
            <a:r>
              <a:rPr sz="3900" spc="600" dirty="0">
                <a:solidFill>
                  <a:srgbClr val="251D20"/>
                </a:solidFill>
                <a:latin typeface="Calibri"/>
                <a:cs typeface="Calibri"/>
              </a:rPr>
              <a:t>р</a:t>
            </a:r>
            <a:r>
              <a:rPr sz="3900" spc="715" dirty="0">
                <a:solidFill>
                  <a:srgbClr val="251D20"/>
                </a:solidFill>
                <a:latin typeface="Calibri"/>
                <a:cs typeface="Calibri"/>
              </a:rPr>
              <a:t>а</a:t>
            </a:r>
            <a:r>
              <a:rPr sz="3900" spc="540" dirty="0">
                <a:solidFill>
                  <a:srgbClr val="251D20"/>
                </a:solidFill>
                <a:latin typeface="Calibri"/>
                <a:cs typeface="Calibri"/>
              </a:rPr>
              <a:t>б</a:t>
            </a:r>
            <a:r>
              <a:rPr sz="3900" spc="630" dirty="0">
                <a:solidFill>
                  <a:srgbClr val="251D20"/>
                </a:solidFill>
                <a:latin typeface="Calibri"/>
                <a:cs typeface="Calibri"/>
              </a:rPr>
              <a:t>о</a:t>
            </a:r>
            <a:r>
              <a:rPr sz="3900" spc="825" dirty="0">
                <a:solidFill>
                  <a:srgbClr val="251D20"/>
                </a:solidFill>
                <a:latin typeface="Calibri"/>
                <a:cs typeface="Calibri"/>
              </a:rPr>
              <a:t>т</a:t>
            </a:r>
            <a:r>
              <a:rPr sz="3900" spc="240" dirty="0">
                <a:solidFill>
                  <a:srgbClr val="251D20"/>
                </a:solidFill>
                <a:latin typeface="Calibri"/>
                <a:cs typeface="Calibri"/>
              </a:rPr>
              <a:t>ы  </a:t>
            </a:r>
            <a:r>
              <a:rPr sz="3900" spc="685" dirty="0">
                <a:solidFill>
                  <a:srgbClr val="251D20"/>
                </a:solidFill>
                <a:latin typeface="Calibri"/>
                <a:cs typeface="Calibri"/>
              </a:rPr>
              <a:t>наставнических	</a:t>
            </a:r>
            <a:r>
              <a:rPr sz="3900" spc="525" dirty="0">
                <a:solidFill>
                  <a:srgbClr val="251D20"/>
                </a:solidFill>
                <a:latin typeface="Calibri"/>
                <a:cs typeface="Calibri"/>
              </a:rPr>
              <a:t>пар/</a:t>
            </a:r>
            <a:r>
              <a:rPr sz="3900" spc="-42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900" spc="560" dirty="0">
                <a:solidFill>
                  <a:srgbClr val="251D20"/>
                </a:solidFill>
                <a:latin typeface="Calibri"/>
                <a:cs typeface="Calibri"/>
              </a:rPr>
              <a:t>групп</a:t>
            </a:r>
            <a:endParaRPr sz="39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39393" y="3929717"/>
            <a:ext cx="133349" cy="13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39393" y="4520267"/>
            <a:ext cx="133349" cy="1333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39393" y="5110817"/>
            <a:ext cx="133349" cy="1333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39393" y="5701367"/>
            <a:ext cx="133349" cy="1333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679043" y="2491506"/>
            <a:ext cx="10471785" cy="410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1" spc="5" dirty="0">
                <a:solidFill>
                  <a:srgbClr val="251D20"/>
                </a:solidFill>
                <a:latin typeface="Trebuchet MS"/>
                <a:cs typeface="Trebuchet MS"/>
              </a:rPr>
              <a:t>Задачи </a:t>
            </a:r>
            <a:r>
              <a:rPr sz="3500" b="1" spc="-25" dirty="0">
                <a:solidFill>
                  <a:srgbClr val="251D20"/>
                </a:solidFill>
                <a:latin typeface="Trebuchet MS"/>
                <a:cs typeface="Trebuchet MS"/>
              </a:rPr>
              <a:t>куратора </a:t>
            </a:r>
            <a:r>
              <a:rPr sz="3500" b="1" spc="-45" dirty="0">
                <a:solidFill>
                  <a:srgbClr val="251D20"/>
                </a:solidFill>
                <a:latin typeface="Trebuchet MS"/>
                <a:cs typeface="Trebuchet MS"/>
              </a:rPr>
              <a:t>наставнических</a:t>
            </a:r>
            <a:r>
              <a:rPr sz="3500" b="1" spc="-53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3500" b="1" spc="-114" dirty="0">
                <a:solidFill>
                  <a:srgbClr val="251D20"/>
                </a:solidFill>
                <a:latin typeface="Trebuchet MS"/>
                <a:cs typeface="Trebuchet MS"/>
              </a:rPr>
              <a:t>пар:</a:t>
            </a:r>
            <a:endParaRPr sz="3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400">
              <a:latin typeface="Times New Roman"/>
              <a:cs typeface="Times New Roman"/>
            </a:endParaRPr>
          </a:p>
          <a:p>
            <a:pPr marL="589915">
              <a:lnSpc>
                <a:spcPct val="100000"/>
              </a:lnSpc>
              <a:spcBef>
                <a:spcPts val="5"/>
              </a:spcBef>
            </a:pPr>
            <a:r>
              <a:rPr sz="3500" spc="165" dirty="0">
                <a:solidFill>
                  <a:srgbClr val="251D20"/>
                </a:solidFill>
                <a:latin typeface="Calibri"/>
                <a:cs typeface="Calibri"/>
              </a:rPr>
              <a:t>организационной</a:t>
            </a:r>
            <a:r>
              <a:rPr sz="3500" spc="65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500" b="1" spc="-20" dirty="0">
                <a:solidFill>
                  <a:srgbClr val="251D20"/>
                </a:solidFill>
                <a:latin typeface="Trebuchet MS"/>
                <a:cs typeface="Trebuchet MS"/>
              </a:rPr>
              <a:t>контроль</a:t>
            </a:r>
            <a:endParaRPr sz="3500">
              <a:latin typeface="Trebuchet MS"/>
              <a:cs typeface="Trebuchet MS"/>
            </a:endParaRPr>
          </a:p>
          <a:p>
            <a:pPr marL="589915">
              <a:lnSpc>
                <a:spcPct val="100000"/>
              </a:lnSpc>
              <a:spcBef>
                <a:spcPts val="450"/>
              </a:spcBef>
            </a:pPr>
            <a:r>
              <a:rPr sz="3500" spc="170" dirty="0">
                <a:solidFill>
                  <a:srgbClr val="251D20"/>
                </a:solidFill>
                <a:latin typeface="Calibri"/>
                <a:cs typeface="Calibri"/>
              </a:rPr>
              <a:t>сбор </a:t>
            </a:r>
            <a:r>
              <a:rPr sz="3500" b="1" spc="-40" dirty="0">
                <a:solidFill>
                  <a:srgbClr val="251D20"/>
                </a:solidFill>
                <a:latin typeface="Trebuchet MS"/>
                <a:cs typeface="Trebuchet MS"/>
              </a:rPr>
              <a:t>обратной</a:t>
            </a:r>
            <a:r>
              <a:rPr sz="3500" b="1" spc="-29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3500" spc="265" dirty="0">
                <a:solidFill>
                  <a:srgbClr val="251D20"/>
                </a:solidFill>
                <a:latin typeface="Calibri"/>
                <a:cs typeface="Calibri"/>
              </a:rPr>
              <a:t>связи</a:t>
            </a:r>
            <a:endParaRPr sz="3500">
              <a:latin typeface="Calibri"/>
              <a:cs typeface="Calibri"/>
            </a:endParaRPr>
          </a:p>
          <a:p>
            <a:pPr marL="589915" marR="5080">
              <a:lnSpc>
                <a:spcPct val="110700"/>
              </a:lnSpc>
            </a:pPr>
            <a:r>
              <a:rPr sz="3500" spc="229" dirty="0">
                <a:solidFill>
                  <a:srgbClr val="251D20"/>
                </a:solidFill>
                <a:latin typeface="Calibri"/>
                <a:cs typeface="Calibri"/>
              </a:rPr>
              <a:t>фиксация </a:t>
            </a:r>
            <a:r>
              <a:rPr sz="3500" spc="195" dirty="0">
                <a:solidFill>
                  <a:srgbClr val="251D20"/>
                </a:solidFill>
                <a:latin typeface="Calibri"/>
                <a:cs typeface="Calibri"/>
              </a:rPr>
              <a:t>промежуточных </a:t>
            </a:r>
            <a:r>
              <a:rPr sz="3500" b="1" spc="-10" dirty="0">
                <a:solidFill>
                  <a:srgbClr val="251D20"/>
                </a:solidFill>
                <a:latin typeface="Trebuchet MS"/>
                <a:cs typeface="Trebuchet MS"/>
              </a:rPr>
              <a:t>результатов  </a:t>
            </a:r>
            <a:r>
              <a:rPr sz="3500" b="1" spc="-35" dirty="0">
                <a:solidFill>
                  <a:srgbClr val="251D20"/>
                </a:solidFill>
                <a:latin typeface="Trebuchet MS"/>
                <a:cs typeface="Trebuchet MS"/>
              </a:rPr>
              <a:t>коррекция </a:t>
            </a:r>
            <a:r>
              <a:rPr sz="3500" spc="210" dirty="0">
                <a:solidFill>
                  <a:srgbClr val="251D20"/>
                </a:solidFill>
                <a:latin typeface="Calibri"/>
                <a:cs typeface="Calibri"/>
              </a:rPr>
              <a:t>работы </a:t>
            </a:r>
            <a:r>
              <a:rPr sz="3500" spc="229" dirty="0">
                <a:solidFill>
                  <a:srgbClr val="251D20"/>
                </a:solidFill>
                <a:latin typeface="Calibri"/>
                <a:cs typeface="Calibri"/>
              </a:rPr>
              <a:t>наставника </a:t>
            </a:r>
            <a:r>
              <a:rPr sz="3500" spc="170" dirty="0">
                <a:solidFill>
                  <a:srgbClr val="251D20"/>
                </a:solidFill>
                <a:latin typeface="Calibri"/>
                <a:cs typeface="Calibri"/>
              </a:rPr>
              <a:t>по</a:t>
            </a:r>
            <a:r>
              <a:rPr sz="3500" spc="-445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500" spc="210" dirty="0">
                <a:solidFill>
                  <a:srgbClr val="251D20"/>
                </a:solidFill>
                <a:latin typeface="Calibri"/>
                <a:cs typeface="Calibri"/>
              </a:rPr>
              <a:t>результатом  </a:t>
            </a:r>
            <a:r>
              <a:rPr sz="3500" spc="245" dirty="0">
                <a:solidFill>
                  <a:srgbClr val="251D20"/>
                </a:solidFill>
                <a:latin typeface="Calibri"/>
                <a:cs typeface="Calibri"/>
              </a:rPr>
              <a:t>встреч </a:t>
            </a:r>
            <a:r>
              <a:rPr sz="3500" spc="125" dirty="0">
                <a:solidFill>
                  <a:srgbClr val="251D20"/>
                </a:solidFill>
                <a:latin typeface="Calibri"/>
                <a:cs typeface="Calibri"/>
              </a:rPr>
              <a:t>и </a:t>
            </a:r>
            <a:r>
              <a:rPr sz="3500" spc="160" dirty="0">
                <a:solidFill>
                  <a:srgbClr val="251D20"/>
                </a:solidFill>
                <a:latin typeface="Calibri"/>
                <a:cs typeface="Calibri"/>
              </a:rPr>
              <a:t>обратной</a:t>
            </a:r>
            <a:r>
              <a:rPr sz="3500" spc="-165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500" spc="265" dirty="0">
                <a:solidFill>
                  <a:srgbClr val="251D20"/>
                </a:solidFill>
                <a:latin typeface="Calibri"/>
                <a:cs typeface="Calibri"/>
              </a:rPr>
              <a:t>связи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28700" y="0"/>
            <a:ext cx="3067049" cy="33623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28700" y="3457575"/>
            <a:ext cx="3067049" cy="33718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28700" y="6924675"/>
            <a:ext cx="3067049" cy="33623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028700"/>
            <a:ext cx="1028700" cy="1276350"/>
          </a:xfrm>
          <a:custGeom>
            <a:avLst/>
            <a:gdLst/>
            <a:ahLst/>
            <a:cxnLst/>
            <a:rect l="l" t="t" r="r" b="b"/>
            <a:pathLst>
              <a:path w="1028700" h="1276350">
                <a:moveTo>
                  <a:pt x="0" y="0"/>
                </a:moveTo>
                <a:lnTo>
                  <a:pt x="1028699" y="0"/>
                </a:lnTo>
                <a:lnTo>
                  <a:pt x="1028699" y="1276349"/>
                </a:lnTo>
                <a:lnTo>
                  <a:pt x="0" y="1276349"/>
                </a:lnTo>
                <a:lnTo>
                  <a:pt x="0" y="0"/>
                </a:lnTo>
                <a:close/>
              </a:path>
            </a:pathLst>
          </a:custGeom>
          <a:solidFill>
            <a:srgbClr val="28A0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533418" y="8191500"/>
            <a:ext cx="228600" cy="2095500"/>
          </a:xfrm>
          <a:custGeom>
            <a:avLst/>
            <a:gdLst/>
            <a:ahLst/>
            <a:cxnLst/>
            <a:rect l="l" t="t" r="r" b="b"/>
            <a:pathLst>
              <a:path w="228600" h="2095500">
                <a:moveTo>
                  <a:pt x="0" y="0"/>
                </a:moveTo>
                <a:lnTo>
                  <a:pt x="228598" y="0"/>
                </a:lnTo>
                <a:lnTo>
                  <a:pt x="228598" y="2095499"/>
                </a:lnTo>
                <a:lnTo>
                  <a:pt x="0" y="2095499"/>
                </a:lnTo>
                <a:lnTo>
                  <a:pt x="0" y="0"/>
                </a:lnTo>
                <a:close/>
              </a:path>
            </a:pathLst>
          </a:custGeom>
          <a:solidFill>
            <a:srgbClr val="28A0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7238163" y="530796"/>
            <a:ext cx="5905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spc="-5" dirty="0">
                <a:latin typeface="Arial"/>
                <a:cs typeface="Arial"/>
              </a:rPr>
              <a:t>33</a:t>
            </a:r>
            <a:endParaRPr sz="4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31599" y="4187552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731599" y="2740937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5641" y="5292762"/>
            <a:ext cx="114299" cy="114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65641" y="6169062"/>
            <a:ext cx="114299" cy="114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65641" y="6607212"/>
            <a:ext cx="114299" cy="114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65450" y="3786599"/>
            <a:ext cx="12406630" cy="4023995"/>
          </a:xfrm>
          <a:prstGeom prst="rect">
            <a:avLst/>
          </a:prstGeom>
          <a:ln w="74244">
            <a:solidFill>
              <a:srgbClr val="251D2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3300">
              <a:latin typeface="Times New Roman"/>
              <a:cs typeface="Times New Roman"/>
            </a:endParaRPr>
          </a:p>
          <a:p>
            <a:pPr marL="318770">
              <a:lnSpc>
                <a:spcPct val="100000"/>
              </a:lnSpc>
            </a:pPr>
            <a:r>
              <a:rPr sz="3200" b="1" spc="330" dirty="0">
                <a:solidFill>
                  <a:srgbClr val="251D20"/>
                </a:solidFill>
                <a:latin typeface="Trebuchet MS"/>
                <a:cs typeface="Trebuchet MS"/>
              </a:rPr>
              <a:t>РЕЗУЛЬТАТЫ</a:t>
            </a:r>
            <a:r>
              <a:rPr sz="3200" b="1" spc="46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3200" b="1" spc="325" dirty="0">
                <a:solidFill>
                  <a:srgbClr val="251D20"/>
                </a:solidFill>
                <a:latin typeface="Trebuchet MS"/>
                <a:cs typeface="Trebuchet MS"/>
              </a:rPr>
              <a:t>ЭТАПА</a:t>
            </a:r>
            <a:endParaRPr sz="3200">
              <a:latin typeface="Trebuchet MS"/>
              <a:cs typeface="Trebuchet MS"/>
            </a:endParaRPr>
          </a:p>
          <a:p>
            <a:pPr marL="781050" marR="1414780">
              <a:lnSpc>
                <a:spcPct val="102699"/>
              </a:lnSpc>
              <a:spcBef>
                <a:spcPts val="2600"/>
              </a:spcBef>
            </a:pPr>
            <a:r>
              <a:rPr sz="2800" spc="235" dirty="0">
                <a:latin typeface="Calibri"/>
                <a:cs typeface="Calibri"/>
              </a:rPr>
              <a:t>Наставнические </a:t>
            </a:r>
            <a:r>
              <a:rPr sz="2800" spc="160" dirty="0">
                <a:latin typeface="Calibri"/>
                <a:cs typeface="Calibri"/>
              </a:rPr>
              <a:t>пары, </a:t>
            </a:r>
            <a:r>
              <a:rPr sz="2800" spc="215" dirty="0">
                <a:latin typeface="Calibri"/>
                <a:cs typeface="Calibri"/>
              </a:rPr>
              <a:t>закончившие </a:t>
            </a:r>
            <a:r>
              <a:rPr sz="2800" spc="250" dirty="0">
                <a:latin typeface="Calibri"/>
                <a:cs typeface="Calibri"/>
              </a:rPr>
              <a:t>весь </a:t>
            </a:r>
            <a:r>
              <a:rPr sz="2800" spc="200" dirty="0">
                <a:latin typeface="Calibri"/>
                <a:cs typeface="Calibri"/>
              </a:rPr>
              <a:t>цикл  </a:t>
            </a:r>
            <a:r>
              <a:rPr sz="2800" spc="229" dirty="0">
                <a:latin typeface="Calibri"/>
                <a:cs typeface="Calibri"/>
              </a:rPr>
              <a:t>наставнической </a:t>
            </a:r>
            <a:r>
              <a:rPr sz="2800" spc="215" dirty="0">
                <a:latin typeface="Calibri"/>
                <a:cs typeface="Calibri"/>
              </a:rPr>
              <a:t>работы </a:t>
            </a:r>
            <a:r>
              <a:rPr sz="2800" spc="100" dirty="0">
                <a:latin typeface="Calibri"/>
                <a:cs typeface="Calibri"/>
              </a:rPr>
              <a:t>и </a:t>
            </a:r>
            <a:r>
              <a:rPr sz="2800" spc="215" dirty="0">
                <a:latin typeface="Calibri"/>
                <a:cs typeface="Calibri"/>
              </a:rPr>
              <a:t>достигшие </a:t>
            </a:r>
            <a:r>
              <a:rPr sz="2800" spc="235" dirty="0">
                <a:latin typeface="Calibri"/>
                <a:cs typeface="Calibri"/>
              </a:rPr>
              <a:t>поставленных</a:t>
            </a:r>
            <a:r>
              <a:rPr sz="2800" spc="95" dirty="0">
                <a:latin typeface="Calibri"/>
                <a:cs typeface="Calibri"/>
              </a:rPr>
              <a:t> </a:t>
            </a:r>
            <a:r>
              <a:rPr sz="2800" spc="165" dirty="0">
                <a:latin typeface="Calibri"/>
                <a:cs typeface="Calibri"/>
              </a:rPr>
              <a:t>целей  </a:t>
            </a:r>
            <a:r>
              <a:rPr sz="2800" spc="204" dirty="0">
                <a:latin typeface="Calibri"/>
                <a:cs typeface="Calibri"/>
              </a:rPr>
              <a:t>Выбор лучших </a:t>
            </a:r>
            <a:r>
              <a:rPr sz="2800" spc="220" dirty="0">
                <a:latin typeface="Calibri"/>
                <a:cs typeface="Calibri"/>
              </a:rPr>
              <a:t>практик </a:t>
            </a:r>
            <a:r>
              <a:rPr sz="2800" spc="210" dirty="0">
                <a:latin typeface="Calibri"/>
                <a:cs typeface="Calibri"/>
              </a:rPr>
              <a:t>для </a:t>
            </a:r>
            <a:r>
              <a:rPr sz="2800" spc="204" dirty="0">
                <a:latin typeface="Calibri"/>
                <a:cs typeface="Calibri"/>
              </a:rPr>
              <a:t>тиражирования </a:t>
            </a:r>
            <a:r>
              <a:rPr sz="2800" spc="250" dirty="0">
                <a:latin typeface="Calibri"/>
                <a:cs typeface="Calibri"/>
              </a:rPr>
              <a:t>опыта  </a:t>
            </a:r>
            <a:r>
              <a:rPr sz="2800" spc="225" dirty="0">
                <a:latin typeface="Calibri"/>
                <a:cs typeface="Calibri"/>
              </a:rPr>
              <a:t>Удовлетворенность </a:t>
            </a:r>
            <a:r>
              <a:rPr sz="2800" spc="215" dirty="0">
                <a:latin typeface="Calibri"/>
                <a:cs typeface="Calibri"/>
              </a:rPr>
              <a:t>от </a:t>
            </a:r>
            <a:r>
              <a:rPr sz="2800" spc="225" dirty="0">
                <a:latin typeface="Calibri"/>
                <a:cs typeface="Calibri"/>
              </a:rPr>
              <a:t>результатов </a:t>
            </a:r>
            <a:r>
              <a:rPr sz="2800" spc="100" dirty="0">
                <a:latin typeface="Calibri"/>
                <a:cs typeface="Calibri"/>
              </a:rPr>
              <a:t>и </a:t>
            </a:r>
            <a:r>
              <a:rPr sz="2800" spc="215" dirty="0">
                <a:latin typeface="Calibri"/>
                <a:cs typeface="Calibri"/>
              </a:rPr>
              <a:t>процесса  </a:t>
            </a:r>
            <a:r>
              <a:rPr sz="2800" spc="229" dirty="0">
                <a:latin typeface="Calibri"/>
                <a:cs typeface="Calibri"/>
              </a:rPr>
              <a:t>наставнической</a:t>
            </a:r>
            <a:r>
              <a:rPr sz="2800" spc="165" dirty="0">
                <a:latin typeface="Calibri"/>
                <a:cs typeface="Calibri"/>
              </a:rPr>
              <a:t> </a:t>
            </a:r>
            <a:r>
              <a:rPr sz="2800" spc="215" dirty="0">
                <a:latin typeface="Calibri"/>
                <a:cs typeface="Calibri"/>
              </a:rPr>
              <a:t>работы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573500" y="7582173"/>
            <a:ext cx="1714500" cy="1276350"/>
          </a:xfrm>
          <a:custGeom>
            <a:avLst/>
            <a:gdLst/>
            <a:ahLst/>
            <a:cxnLst/>
            <a:rect l="l" t="t" r="r" b="b"/>
            <a:pathLst>
              <a:path w="1714500" h="1276350">
                <a:moveTo>
                  <a:pt x="0" y="0"/>
                </a:moveTo>
                <a:lnTo>
                  <a:pt x="1714499" y="0"/>
                </a:lnTo>
                <a:lnTo>
                  <a:pt x="1714499" y="1276349"/>
                </a:lnTo>
                <a:lnTo>
                  <a:pt x="0" y="1276349"/>
                </a:lnTo>
                <a:lnTo>
                  <a:pt x="0" y="0"/>
                </a:lnTo>
                <a:close/>
              </a:path>
            </a:pathLst>
          </a:custGeom>
          <a:solidFill>
            <a:srgbClr val="28A0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207478" y="6"/>
            <a:ext cx="2666999" cy="6791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207478" y="6886581"/>
            <a:ext cx="2666999" cy="34004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791305">
              <a:lnSpc>
                <a:spcPct val="100000"/>
              </a:lnSpc>
              <a:spcBef>
                <a:spcPts val="100"/>
              </a:spcBef>
            </a:pPr>
            <a:r>
              <a:rPr lang="en-US" spc="-5" dirty="0"/>
              <a:t>34</a:t>
            </a:r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1016000" y="976000"/>
            <a:ext cx="10471785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58925" algn="l"/>
                <a:tab pos="2268220" algn="l"/>
                <a:tab pos="5928360" algn="l"/>
              </a:tabLst>
            </a:pPr>
            <a:r>
              <a:rPr sz="3900" spc="680" dirty="0">
                <a:solidFill>
                  <a:srgbClr val="251D20"/>
                </a:solidFill>
                <a:latin typeface="Calibri"/>
                <a:cs typeface="Calibri"/>
              </a:rPr>
              <a:t>Этап	</a:t>
            </a:r>
            <a:r>
              <a:rPr sz="3900" spc="210" dirty="0">
                <a:solidFill>
                  <a:srgbClr val="251D20"/>
                </a:solidFill>
                <a:latin typeface="Calibri"/>
                <a:cs typeface="Calibri"/>
              </a:rPr>
              <a:t>7</a:t>
            </a:r>
            <a:r>
              <a:rPr sz="3900" spc="-415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900" spc="40" dirty="0">
                <a:solidFill>
                  <a:srgbClr val="251D20"/>
                </a:solidFill>
                <a:latin typeface="Calibri"/>
                <a:cs typeface="Calibri"/>
              </a:rPr>
              <a:t>.	</a:t>
            </a:r>
            <a:r>
              <a:rPr sz="3900" spc="640" dirty="0">
                <a:solidFill>
                  <a:srgbClr val="251D20"/>
                </a:solidFill>
                <a:latin typeface="Calibri"/>
                <a:cs typeface="Calibri"/>
              </a:rPr>
              <a:t>Завершение	</a:t>
            </a:r>
            <a:r>
              <a:rPr sz="3900" spc="705" dirty="0">
                <a:solidFill>
                  <a:srgbClr val="251D20"/>
                </a:solidFill>
                <a:latin typeface="Calibri"/>
                <a:cs typeface="Calibri"/>
              </a:rPr>
              <a:t>наставничества</a:t>
            </a:r>
            <a:endParaRPr sz="3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700" y="1041206"/>
            <a:ext cx="8004175" cy="0"/>
          </a:xfrm>
          <a:custGeom>
            <a:avLst/>
            <a:gdLst/>
            <a:ahLst/>
            <a:cxnLst/>
            <a:rect l="l" t="t" r="r" b="b"/>
            <a:pathLst>
              <a:path w="8004175">
                <a:moveTo>
                  <a:pt x="0" y="0"/>
                </a:moveTo>
                <a:lnTo>
                  <a:pt x="8003760" y="0"/>
                </a:lnTo>
              </a:path>
            </a:pathLst>
          </a:custGeom>
          <a:ln w="72278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65135" y="1077346"/>
            <a:ext cx="0" cy="8122284"/>
          </a:xfrm>
          <a:custGeom>
            <a:avLst/>
            <a:gdLst/>
            <a:ahLst/>
            <a:cxnLst/>
            <a:rect l="l" t="t" r="r" b="b"/>
            <a:pathLst>
              <a:path h="8122284">
                <a:moveTo>
                  <a:pt x="0" y="0"/>
                </a:moveTo>
                <a:lnTo>
                  <a:pt x="0" y="8121852"/>
                </a:lnTo>
              </a:path>
            </a:pathLst>
          </a:custGeom>
          <a:ln w="72870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8700" y="9236605"/>
            <a:ext cx="8004175" cy="0"/>
          </a:xfrm>
          <a:custGeom>
            <a:avLst/>
            <a:gdLst/>
            <a:ahLst/>
            <a:cxnLst/>
            <a:rect l="l" t="t" r="r" b="b"/>
            <a:pathLst>
              <a:path w="8004175">
                <a:moveTo>
                  <a:pt x="0" y="0"/>
                </a:moveTo>
                <a:lnTo>
                  <a:pt x="8003760" y="0"/>
                </a:lnTo>
              </a:path>
            </a:pathLst>
          </a:custGeom>
          <a:ln w="74814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95250" y="1077714"/>
            <a:ext cx="0" cy="8121650"/>
          </a:xfrm>
          <a:custGeom>
            <a:avLst/>
            <a:gdLst/>
            <a:ahLst/>
            <a:cxnLst/>
            <a:rect l="l" t="t" r="r" b="b"/>
            <a:pathLst>
              <a:path h="8121650">
                <a:moveTo>
                  <a:pt x="0" y="0"/>
                </a:moveTo>
                <a:lnTo>
                  <a:pt x="0" y="8121501"/>
                </a:lnTo>
              </a:path>
            </a:pathLst>
          </a:custGeom>
          <a:ln w="74420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63734" y="1632194"/>
            <a:ext cx="6650990" cy="153035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4500" b="1" spc="445" dirty="0">
                <a:solidFill>
                  <a:srgbClr val="251D20"/>
                </a:solidFill>
                <a:latin typeface="Trebuchet MS"/>
                <a:cs typeface="Trebuchet MS"/>
              </a:rPr>
              <a:t>ЦЕЛЕВАЯ</a:t>
            </a:r>
            <a:r>
              <a:rPr sz="4500" b="1" spc="64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4500" b="1" spc="459" dirty="0">
                <a:solidFill>
                  <a:srgbClr val="251D20"/>
                </a:solidFill>
                <a:latin typeface="Trebuchet MS"/>
                <a:cs typeface="Trebuchet MS"/>
              </a:rPr>
              <a:t>МОДЕЛЬ</a:t>
            </a:r>
            <a:endParaRPr sz="45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4500" b="1" spc="515" dirty="0">
                <a:solidFill>
                  <a:srgbClr val="251D20"/>
                </a:solidFill>
                <a:latin typeface="Trebuchet MS"/>
                <a:cs typeface="Trebuchet MS"/>
              </a:rPr>
              <a:t>НАСТАВНИЧЕСТВА</a:t>
            </a:r>
            <a:r>
              <a:rPr sz="4500" b="1" spc="57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4500" b="1" spc="1190" dirty="0">
                <a:solidFill>
                  <a:srgbClr val="251D20"/>
                </a:solidFill>
                <a:latin typeface="Trebuchet MS"/>
                <a:cs typeface="Trebuchet MS"/>
              </a:rPr>
              <a:t>–</a:t>
            </a:r>
            <a:endParaRPr sz="45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63734" y="3603522"/>
            <a:ext cx="5925185" cy="4359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95"/>
              </a:spcBef>
            </a:pPr>
            <a:r>
              <a:rPr sz="3500" spc="300" dirty="0">
                <a:solidFill>
                  <a:srgbClr val="251D20"/>
                </a:solidFill>
                <a:latin typeface="Calibri"/>
                <a:cs typeface="Calibri"/>
              </a:rPr>
              <a:t>система </a:t>
            </a:r>
            <a:r>
              <a:rPr sz="3500" spc="204" dirty="0">
                <a:solidFill>
                  <a:srgbClr val="251D20"/>
                </a:solidFill>
                <a:latin typeface="Calibri"/>
                <a:cs typeface="Calibri"/>
              </a:rPr>
              <a:t>условий,</a:t>
            </a:r>
            <a:r>
              <a:rPr sz="3500" spc="85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500" spc="254" dirty="0">
                <a:solidFill>
                  <a:srgbClr val="251D20"/>
                </a:solidFill>
                <a:latin typeface="Calibri"/>
                <a:cs typeface="Calibri"/>
              </a:rPr>
              <a:t>ресурсов  </a:t>
            </a:r>
            <a:r>
              <a:rPr sz="3500" spc="125" dirty="0">
                <a:solidFill>
                  <a:srgbClr val="251D20"/>
                </a:solidFill>
                <a:latin typeface="Calibri"/>
                <a:cs typeface="Calibri"/>
              </a:rPr>
              <a:t>и </a:t>
            </a:r>
            <a:r>
              <a:rPr sz="3500" spc="229" dirty="0">
                <a:solidFill>
                  <a:srgbClr val="251D20"/>
                </a:solidFill>
                <a:latin typeface="Calibri"/>
                <a:cs typeface="Calibri"/>
              </a:rPr>
              <a:t>процессов, </a:t>
            </a:r>
            <a:r>
              <a:rPr sz="3500" spc="235" dirty="0">
                <a:solidFill>
                  <a:srgbClr val="251D20"/>
                </a:solidFill>
                <a:latin typeface="Calibri"/>
                <a:cs typeface="Calibri"/>
              </a:rPr>
              <a:t>необходимых  </a:t>
            </a:r>
            <a:r>
              <a:rPr sz="3500" spc="260" dirty="0">
                <a:solidFill>
                  <a:srgbClr val="251D20"/>
                </a:solidFill>
                <a:latin typeface="Calibri"/>
                <a:cs typeface="Calibri"/>
              </a:rPr>
              <a:t>для </a:t>
            </a:r>
            <a:r>
              <a:rPr sz="3500" spc="235" dirty="0">
                <a:solidFill>
                  <a:srgbClr val="251D20"/>
                </a:solidFill>
                <a:latin typeface="Calibri"/>
                <a:cs typeface="Calibri"/>
              </a:rPr>
              <a:t>реализации </a:t>
            </a:r>
            <a:r>
              <a:rPr sz="3500" spc="265" dirty="0">
                <a:solidFill>
                  <a:srgbClr val="251D20"/>
                </a:solidFill>
                <a:latin typeface="Calibri"/>
                <a:cs typeface="Calibri"/>
              </a:rPr>
              <a:t>процесса  </a:t>
            </a:r>
            <a:r>
              <a:rPr sz="3500" spc="305" dirty="0">
                <a:solidFill>
                  <a:srgbClr val="251D20"/>
                </a:solidFill>
                <a:latin typeface="Calibri"/>
                <a:cs typeface="Calibri"/>
              </a:rPr>
              <a:t>наставничества </a:t>
            </a:r>
            <a:r>
              <a:rPr sz="3500" spc="125" dirty="0">
                <a:solidFill>
                  <a:srgbClr val="251D20"/>
                </a:solidFill>
                <a:latin typeface="Calibri"/>
                <a:cs typeface="Calibri"/>
              </a:rPr>
              <a:t>и  </a:t>
            </a:r>
            <a:r>
              <a:rPr sz="3500" spc="260" dirty="0">
                <a:solidFill>
                  <a:srgbClr val="251D20"/>
                </a:solidFill>
                <a:latin typeface="Calibri"/>
                <a:cs typeface="Calibri"/>
              </a:rPr>
              <a:t>достижения </a:t>
            </a:r>
            <a:r>
              <a:rPr sz="3500" spc="265" dirty="0">
                <a:solidFill>
                  <a:srgbClr val="251D20"/>
                </a:solidFill>
                <a:latin typeface="Calibri"/>
                <a:cs typeface="Calibri"/>
              </a:rPr>
              <a:t>поставленной  </a:t>
            </a:r>
            <a:r>
              <a:rPr sz="3500" spc="210" dirty="0">
                <a:solidFill>
                  <a:srgbClr val="251D20"/>
                </a:solidFill>
                <a:latin typeface="Calibri"/>
                <a:cs typeface="Calibri"/>
              </a:rPr>
              <a:t>цели </a:t>
            </a:r>
            <a:r>
              <a:rPr sz="3500" spc="320" dirty="0">
                <a:solidFill>
                  <a:srgbClr val="251D20"/>
                </a:solidFill>
                <a:latin typeface="Calibri"/>
                <a:cs typeface="Calibri"/>
              </a:rPr>
              <a:t>в </a:t>
            </a:r>
            <a:r>
              <a:rPr sz="3500" spc="275" dirty="0">
                <a:solidFill>
                  <a:srgbClr val="251D20"/>
                </a:solidFill>
                <a:latin typeface="Calibri"/>
                <a:cs typeface="Calibri"/>
              </a:rPr>
              <a:t>образовательных  </a:t>
            </a:r>
            <a:r>
              <a:rPr sz="3500" spc="254" dirty="0">
                <a:solidFill>
                  <a:srgbClr val="251D20"/>
                </a:solidFill>
                <a:latin typeface="Calibri"/>
                <a:cs typeface="Calibri"/>
              </a:rPr>
              <a:t>организациях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731599" y="4187552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731599" y="2740928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800266" y="8008631"/>
            <a:ext cx="5824220" cy="1282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31620" marR="5080" indent="-1519555" algn="r">
              <a:lnSpc>
                <a:spcPct val="114599"/>
              </a:lnSpc>
              <a:spcBef>
                <a:spcPts val="100"/>
              </a:spcBef>
            </a:pPr>
            <a:r>
              <a:rPr sz="2400" spc="280" dirty="0">
                <a:solidFill>
                  <a:srgbClr val="251D20"/>
                </a:solidFill>
                <a:latin typeface="Calibri"/>
                <a:cs typeface="Calibri"/>
              </a:rPr>
              <a:t>Понятная </a:t>
            </a:r>
            <a:r>
              <a:rPr sz="2400" spc="265" dirty="0">
                <a:solidFill>
                  <a:srgbClr val="251D20"/>
                </a:solidFill>
                <a:latin typeface="Calibri"/>
                <a:cs typeface="Calibri"/>
              </a:rPr>
              <a:t>структура</a:t>
            </a:r>
            <a:r>
              <a:rPr sz="2400" spc="37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2400" spc="240" dirty="0">
                <a:solidFill>
                  <a:srgbClr val="251D20"/>
                </a:solidFill>
                <a:latin typeface="Calibri"/>
                <a:cs typeface="Calibri"/>
              </a:rPr>
              <a:t>для</a:t>
            </a:r>
            <a:r>
              <a:rPr sz="2400" spc="325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2400" spc="245" dirty="0">
                <a:solidFill>
                  <a:srgbClr val="251D20"/>
                </a:solidFill>
                <a:latin typeface="Calibri"/>
                <a:cs typeface="Calibri"/>
              </a:rPr>
              <a:t>интеграции </a:t>
            </a:r>
            <a:r>
              <a:rPr sz="2400" spc="35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2400" spc="220" dirty="0">
                <a:solidFill>
                  <a:srgbClr val="251D20"/>
                </a:solidFill>
                <a:latin typeface="Calibri"/>
                <a:cs typeface="Calibri"/>
              </a:rPr>
              <a:t>в </a:t>
            </a:r>
            <a:r>
              <a:rPr sz="2400" spc="250" dirty="0">
                <a:solidFill>
                  <a:srgbClr val="251D20"/>
                </a:solidFill>
                <a:latin typeface="Calibri"/>
                <a:cs typeface="Calibri"/>
              </a:rPr>
              <a:t>любую</a:t>
            </a:r>
            <a:r>
              <a:rPr sz="2400" spc="38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2400" spc="270" dirty="0">
                <a:solidFill>
                  <a:srgbClr val="251D20"/>
                </a:solidFill>
                <a:latin typeface="Calibri"/>
                <a:cs typeface="Calibri"/>
              </a:rPr>
              <a:t>образовательную</a:t>
            </a:r>
            <a:endParaRPr sz="24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420"/>
              </a:spcBef>
            </a:pPr>
            <a:r>
              <a:rPr sz="2400" spc="240" dirty="0">
                <a:solidFill>
                  <a:srgbClr val="251D20"/>
                </a:solidFill>
                <a:latin typeface="Calibri"/>
                <a:cs typeface="Calibri"/>
              </a:rPr>
              <a:t>о</a:t>
            </a:r>
            <a:r>
              <a:rPr sz="2400" spc="225" dirty="0">
                <a:solidFill>
                  <a:srgbClr val="251D20"/>
                </a:solidFill>
                <a:latin typeface="Calibri"/>
                <a:cs typeface="Calibri"/>
              </a:rPr>
              <a:t>р</a:t>
            </a:r>
            <a:r>
              <a:rPr sz="2400" spc="315" dirty="0">
                <a:solidFill>
                  <a:srgbClr val="251D20"/>
                </a:solidFill>
                <a:latin typeface="Calibri"/>
                <a:cs typeface="Calibri"/>
              </a:rPr>
              <a:t>г</a:t>
            </a:r>
            <a:r>
              <a:rPr sz="2400" spc="295" dirty="0">
                <a:solidFill>
                  <a:srgbClr val="251D20"/>
                </a:solidFill>
                <a:latin typeface="Calibri"/>
                <a:cs typeface="Calibri"/>
              </a:rPr>
              <a:t>а</a:t>
            </a:r>
            <a:r>
              <a:rPr sz="2400" spc="240" dirty="0">
                <a:solidFill>
                  <a:srgbClr val="251D20"/>
                </a:solidFill>
                <a:latin typeface="Calibri"/>
                <a:cs typeface="Calibri"/>
              </a:rPr>
              <a:t>н</a:t>
            </a:r>
            <a:r>
              <a:rPr sz="2400" spc="225" dirty="0">
                <a:solidFill>
                  <a:srgbClr val="251D20"/>
                </a:solidFill>
                <a:latin typeface="Calibri"/>
                <a:cs typeface="Calibri"/>
              </a:rPr>
              <a:t>и</a:t>
            </a:r>
            <a:r>
              <a:rPr sz="2400" spc="340" dirty="0">
                <a:solidFill>
                  <a:srgbClr val="251D20"/>
                </a:solidFill>
                <a:latin typeface="Calibri"/>
                <a:cs typeface="Calibri"/>
              </a:rPr>
              <a:t>з</a:t>
            </a:r>
            <a:r>
              <a:rPr sz="2400" spc="295" dirty="0">
                <a:solidFill>
                  <a:srgbClr val="251D20"/>
                </a:solidFill>
                <a:latin typeface="Calibri"/>
                <a:cs typeface="Calibri"/>
              </a:rPr>
              <a:t>а</a:t>
            </a:r>
            <a:r>
              <a:rPr sz="2400" spc="260" dirty="0">
                <a:solidFill>
                  <a:srgbClr val="251D20"/>
                </a:solidFill>
                <a:latin typeface="Calibri"/>
                <a:cs typeface="Calibri"/>
              </a:rPr>
              <a:t>ц</a:t>
            </a:r>
            <a:r>
              <a:rPr sz="2400" spc="225" dirty="0">
                <a:solidFill>
                  <a:srgbClr val="251D20"/>
                </a:solidFill>
                <a:latin typeface="Calibri"/>
                <a:cs typeface="Calibri"/>
              </a:rPr>
              <a:t>ию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043614" y="1028701"/>
            <a:ext cx="6572250" cy="6667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3976373"/>
            <a:ext cx="1028700" cy="1276350"/>
          </a:xfrm>
          <a:custGeom>
            <a:avLst/>
            <a:gdLst/>
            <a:ahLst/>
            <a:cxnLst/>
            <a:rect l="l" t="t" r="r" b="b"/>
            <a:pathLst>
              <a:path w="1028700" h="1276350">
                <a:moveTo>
                  <a:pt x="0" y="0"/>
                </a:moveTo>
                <a:lnTo>
                  <a:pt x="1028699" y="0"/>
                </a:lnTo>
                <a:lnTo>
                  <a:pt x="1028699" y="1276349"/>
                </a:lnTo>
                <a:lnTo>
                  <a:pt x="0" y="1276349"/>
                </a:lnTo>
                <a:lnTo>
                  <a:pt x="0" y="0"/>
                </a:lnTo>
                <a:close/>
              </a:path>
            </a:pathLst>
          </a:custGeom>
          <a:solidFill>
            <a:srgbClr val="251D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533418" y="8191501"/>
            <a:ext cx="228600" cy="2095500"/>
          </a:xfrm>
          <a:custGeom>
            <a:avLst/>
            <a:gdLst/>
            <a:ahLst/>
            <a:cxnLst/>
            <a:rect l="l" t="t" r="r" b="b"/>
            <a:pathLst>
              <a:path w="228600" h="2095500">
                <a:moveTo>
                  <a:pt x="0" y="0"/>
                </a:moveTo>
                <a:lnTo>
                  <a:pt x="228598" y="0"/>
                </a:lnTo>
                <a:lnTo>
                  <a:pt x="228598" y="2095498"/>
                </a:lnTo>
                <a:lnTo>
                  <a:pt x="0" y="2095498"/>
                </a:lnTo>
                <a:lnTo>
                  <a:pt x="0" y="0"/>
                </a:lnTo>
                <a:close/>
              </a:path>
            </a:pathLst>
          </a:custGeom>
          <a:solidFill>
            <a:srgbClr val="251D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7108307" y="212319"/>
            <a:ext cx="3079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latin typeface="Arial"/>
                <a:cs typeface="Arial"/>
              </a:rPr>
              <a:t>3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31599" y="4187552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731599" y="2740937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47504" y="542202"/>
            <a:ext cx="10471785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58925" algn="l"/>
                <a:tab pos="2268220" algn="l"/>
                <a:tab pos="5928360" algn="l"/>
              </a:tabLst>
            </a:pPr>
            <a:r>
              <a:rPr sz="3900" spc="680" dirty="0">
                <a:solidFill>
                  <a:srgbClr val="251D20"/>
                </a:solidFill>
                <a:latin typeface="Calibri"/>
                <a:cs typeface="Calibri"/>
              </a:rPr>
              <a:t>Этап	</a:t>
            </a:r>
            <a:r>
              <a:rPr sz="3900" spc="210" dirty="0">
                <a:solidFill>
                  <a:srgbClr val="251D20"/>
                </a:solidFill>
                <a:latin typeface="Calibri"/>
                <a:cs typeface="Calibri"/>
              </a:rPr>
              <a:t>7</a:t>
            </a:r>
            <a:r>
              <a:rPr sz="3900" spc="-415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900" spc="40" dirty="0">
                <a:solidFill>
                  <a:srgbClr val="251D20"/>
                </a:solidFill>
                <a:latin typeface="Calibri"/>
                <a:cs typeface="Calibri"/>
              </a:rPr>
              <a:t>.	</a:t>
            </a:r>
            <a:r>
              <a:rPr sz="3900" spc="640" dirty="0">
                <a:solidFill>
                  <a:srgbClr val="251D20"/>
                </a:solidFill>
                <a:latin typeface="Calibri"/>
                <a:cs typeface="Calibri"/>
              </a:rPr>
              <a:t>Завершение	</a:t>
            </a:r>
            <a:r>
              <a:rPr sz="3900" spc="705" dirty="0">
                <a:solidFill>
                  <a:srgbClr val="251D20"/>
                </a:solidFill>
                <a:latin typeface="Calibri"/>
                <a:cs typeface="Calibri"/>
              </a:rPr>
              <a:t>наставничества</a:t>
            </a:r>
            <a:endParaRPr sz="39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72718" y="3317414"/>
            <a:ext cx="114299" cy="114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72718" y="3784139"/>
            <a:ext cx="114299" cy="114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72718" y="4250864"/>
            <a:ext cx="114299" cy="114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72718" y="4717589"/>
            <a:ext cx="114299" cy="114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72718" y="5651039"/>
            <a:ext cx="114299" cy="114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72718" y="6584489"/>
            <a:ext cx="114299" cy="114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72718" y="7051214"/>
            <a:ext cx="114299" cy="114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72718" y="7984664"/>
            <a:ext cx="114299" cy="114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72718" y="8918114"/>
            <a:ext cx="114299" cy="114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679043" y="2117328"/>
            <a:ext cx="12844780" cy="7513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105" dirty="0">
                <a:solidFill>
                  <a:srgbClr val="251D20"/>
                </a:solidFill>
                <a:latin typeface="Trebuchet MS"/>
                <a:cs typeface="Trebuchet MS"/>
              </a:rPr>
              <a:t>ЗАДАЧИ</a:t>
            </a:r>
            <a:r>
              <a:rPr sz="3200" b="1" spc="-17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3200" b="1" spc="10" dirty="0">
                <a:solidFill>
                  <a:srgbClr val="251D20"/>
                </a:solidFill>
                <a:latin typeface="Trebuchet MS"/>
                <a:cs typeface="Trebuchet MS"/>
              </a:rPr>
              <a:t>ЭТАПА:</a:t>
            </a:r>
            <a:endParaRPr sz="3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150">
              <a:latin typeface="Times New Roman"/>
              <a:cs typeface="Times New Roman"/>
            </a:endParaRPr>
          </a:p>
          <a:p>
            <a:pPr marL="474345" marR="1889760">
              <a:lnSpc>
                <a:spcPct val="109400"/>
              </a:lnSpc>
            </a:pPr>
            <a:r>
              <a:rPr sz="2800" spc="150" dirty="0">
                <a:solidFill>
                  <a:srgbClr val="251D20"/>
                </a:solidFill>
                <a:latin typeface="Calibri"/>
                <a:cs typeface="Calibri"/>
              </a:rPr>
              <a:t>представление </a:t>
            </a:r>
            <a:r>
              <a:rPr sz="2800" b="1" spc="-10" dirty="0">
                <a:solidFill>
                  <a:srgbClr val="251D20"/>
                </a:solidFill>
                <a:latin typeface="Trebuchet MS"/>
                <a:cs typeface="Trebuchet MS"/>
              </a:rPr>
              <a:t>результатов </a:t>
            </a:r>
            <a:r>
              <a:rPr sz="2800" b="1" spc="25" dirty="0">
                <a:solidFill>
                  <a:srgbClr val="251D20"/>
                </a:solidFill>
                <a:latin typeface="Trebuchet MS"/>
                <a:cs typeface="Trebuchet MS"/>
              </a:rPr>
              <a:t>работы </a:t>
            </a:r>
            <a:r>
              <a:rPr sz="2800" spc="140" dirty="0">
                <a:solidFill>
                  <a:srgbClr val="251D20"/>
                </a:solidFill>
                <a:latin typeface="Calibri"/>
                <a:cs typeface="Calibri"/>
              </a:rPr>
              <a:t>конкретной</a:t>
            </a:r>
            <a:r>
              <a:rPr sz="2800" spc="-38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2800" spc="160" dirty="0">
                <a:solidFill>
                  <a:srgbClr val="251D20"/>
                </a:solidFill>
                <a:latin typeface="Calibri"/>
                <a:cs typeface="Calibri"/>
              </a:rPr>
              <a:t>пары/группы  </a:t>
            </a:r>
            <a:r>
              <a:rPr sz="2800" spc="135" dirty="0">
                <a:solidFill>
                  <a:srgbClr val="251D20"/>
                </a:solidFill>
                <a:latin typeface="Calibri"/>
                <a:cs typeface="Calibri"/>
              </a:rPr>
              <a:t>сбор </a:t>
            </a:r>
            <a:r>
              <a:rPr sz="2800" b="1" spc="-35" dirty="0">
                <a:solidFill>
                  <a:srgbClr val="251D20"/>
                </a:solidFill>
                <a:latin typeface="Trebuchet MS"/>
                <a:cs typeface="Trebuchet MS"/>
              </a:rPr>
              <a:t>обратной </a:t>
            </a:r>
            <a:r>
              <a:rPr sz="2800" b="1" spc="5" dirty="0">
                <a:solidFill>
                  <a:srgbClr val="251D20"/>
                </a:solidFill>
                <a:latin typeface="Trebuchet MS"/>
                <a:cs typeface="Trebuchet MS"/>
              </a:rPr>
              <a:t>связи </a:t>
            </a:r>
            <a:r>
              <a:rPr sz="2800" spc="185" dirty="0">
                <a:solidFill>
                  <a:srgbClr val="251D20"/>
                </a:solidFill>
                <a:latin typeface="Calibri"/>
                <a:cs typeface="Calibri"/>
              </a:rPr>
              <a:t>от</a:t>
            </a:r>
            <a:r>
              <a:rPr sz="2800" spc="-30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2800" spc="175" dirty="0">
                <a:solidFill>
                  <a:srgbClr val="251D20"/>
                </a:solidFill>
                <a:latin typeface="Calibri"/>
                <a:cs typeface="Calibri"/>
              </a:rPr>
              <a:t>участников</a:t>
            </a:r>
            <a:endParaRPr sz="2800">
              <a:latin typeface="Calibri"/>
              <a:cs typeface="Calibri"/>
            </a:endParaRPr>
          </a:p>
          <a:p>
            <a:pPr marL="474345" marR="690880">
              <a:lnSpc>
                <a:spcPct val="109400"/>
              </a:lnSpc>
            </a:pPr>
            <a:r>
              <a:rPr sz="2800" spc="150" dirty="0">
                <a:solidFill>
                  <a:srgbClr val="251D20"/>
                </a:solidFill>
                <a:latin typeface="Calibri"/>
                <a:cs typeface="Calibri"/>
              </a:rPr>
              <a:t>представление </a:t>
            </a:r>
            <a:r>
              <a:rPr sz="2800" b="1" spc="-10" dirty="0">
                <a:solidFill>
                  <a:srgbClr val="251D20"/>
                </a:solidFill>
                <a:latin typeface="Trebuchet MS"/>
                <a:cs typeface="Trebuchet MS"/>
              </a:rPr>
              <a:t>результатов </a:t>
            </a:r>
            <a:r>
              <a:rPr sz="2800" b="1" spc="10" dirty="0">
                <a:solidFill>
                  <a:srgbClr val="251D20"/>
                </a:solidFill>
                <a:latin typeface="Trebuchet MS"/>
                <a:cs typeface="Trebuchet MS"/>
              </a:rPr>
              <a:t>программы </a:t>
            </a:r>
            <a:r>
              <a:rPr sz="2800" spc="185" dirty="0">
                <a:solidFill>
                  <a:srgbClr val="251D20"/>
                </a:solidFill>
                <a:latin typeface="Calibri"/>
                <a:cs typeface="Calibri"/>
              </a:rPr>
              <a:t>во </a:t>
            </a:r>
            <a:r>
              <a:rPr sz="2800" spc="175" dirty="0">
                <a:solidFill>
                  <a:srgbClr val="251D20"/>
                </a:solidFill>
                <a:latin typeface="Calibri"/>
                <a:cs typeface="Calibri"/>
              </a:rPr>
              <a:t>всей </a:t>
            </a:r>
            <a:r>
              <a:rPr sz="2800" spc="140" dirty="0">
                <a:solidFill>
                  <a:srgbClr val="251D20"/>
                </a:solidFill>
                <a:latin typeface="Calibri"/>
                <a:cs typeface="Calibri"/>
              </a:rPr>
              <a:t>организации  </a:t>
            </a:r>
            <a:r>
              <a:rPr sz="2800" spc="175" dirty="0">
                <a:solidFill>
                  <a:srgbClr val="251D20"/>
                </a:solidFill>
                <a:latin typeface="Calibri"/>
                <a:cs typeface="Calibri"/>
              </a:rPr>
              <a:t>выявление </a:t>
            </a:r>
            <a:r>
              <a:rPr sz="2800" spc="100" dirty="0">
                <a:solidFill>
                  <a:srgbClr val="251D20"/>
                </a:solidFill>
                <a:latin typeface="Calibri"/>
                <a:cs typeface="Calibri"/>
              </a:rPr>
              <a:t>и </a:t>
            </a:r>
            <a:r>
              <a:rPr sz="2800" b="1" spc="-40" dirty="0">
                <a:solidFill>
                  <a:srgbClr val="251D20"/>
                </a:solidFill>
                <a:latin typeface="Trebuchet MS"/>
                <a:cs typeface="Trebuchet MS"/>
              </a:rPr>
              <a:t>поощрение </a:t>
            </a:r>
            <a:r>
              <a:rPr sz="2800" b="1" spc="-70" dirty="0">
                <a:solidFill>
                  <a:srgbClr val="251D20"/>
                </a:solidFill>
                <a:latin typeface="Trebuchet MS"/>
                <a:cs typeface="Trebuchet MS"/>
              </a:rPr>
              <a:t>лучших </a:t>
            </a:r>
            <a:r>
              <a:rPr sz="2800" spc="185" dirty="0">
                <a:solidFill>
                  <a:srgbClr val="251D20"/>
                </a:solidFill>
                <a:latin typeface="Calibri"/>
                <a:cs typeface="Calibri"/>
              </a:rPr>
              <a:t>наставников </a:t>
            </a:r>
            <a:r>
              <a:rPr sz="2800" spc="100" dirty="0">
                <a:solidFill>
                  <a:srgbClr val="251D20"/>
                </a:solidFill>
                <a:latin typeface="Calibri"/>
                <a:cs typeface="Calibri"/>
              </a:rPr>
              <a:t>и </a:t>
            </a:r>
            <a:r>
              <a:rPr sz="2800" spc="175" dirty="0">
                <a:solidFill>
                  <a:srgbClr val="251D20"/>
                </a:solidFill>
                <a:latin typeface="Calibri"/>
                <a:cs typeface="Calibri"/>
              </a:rPr>
              <a:t>наставнических</a:t>
            </a:r>
            <a:r>
              <a:rPr sz="2800" spc="-415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2800" spc="120" dirty="0">
                <a:solidFill>
                  <a:srgbClr val="251D20"/>
                </a:solidFill>
                <a:latin typeface="Calibri"/>
                <a:cs typeface="Calibri"/>
              </a:rPr>
              <a:t>пар/  </a:t>
            </a:r>
            <a:r>
              <a:rPr sz="2800" spc="130" dirty="0">
                <a:solidFill>
                  <a:srgbClr val="251D20"/>
                </a:solidFill>
                <a:latin typeface="Calibri"/>
                <a:cs typeface="Calibri"/>
              </a:rPr>
              <a:t>групп</a:t>
            </a:r>
            <a:endParaRPr sz="2800">
              <a:latin typeface="Calibri"/>
              <a:cs typeface="Calibri"/>
            </a:endParaRPr>
          </a:p>
          <a:p>
            <a:pPr marL="474345" marR="5080">
              <a:lnSpc>
                <a:spcPct val="109400"/>
              </a:lnSpc>
            </a:pPr>
            <a:r>
              <a:rPr sz="2800" spc="120" dirty="0">
                <a:solidFill>
                  <a:srgbClr val="251D20"/>
                </a:solidFill>
                <a:latin typeface="Calibri"/>
                <a:cs typeface="Calibri"/>
              </a:rPr>
              <a:t>проведение</a:t>
            </a:r>
            <a:r>
              <a:rPr sz="2800" spc="6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2800" b="1" spc="-65" dirty="0">
                <a:solidFill>
                  <a:srgbClr val="251D20"/>
                </a:solidFill>
                <a:latin typeface="Trebuchet MS"/>
                <a:cs typeface="Trebuchet MS"/>
              </a:rPr>
              <a:t>финального</a:t>
            </a:r>
            <a:r>
              <a:rPr sz="2800" b="1" spc="-14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800" b="1" spc="-35" dirty="0">
                <a:solidFill>
                  <a:srgbClr val="251D20"/>
                </a:solidFill>
                <a:latin typeface="Trebuchet MS"/>
                <a:cs typeface="Trebuchet MS"/>
              </a:rPr>
              <a:t>мероприятия</a:t>
            </a:r>
            <a:r>
              <a:rPr sz="2800" b="1" spc="-15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800" spc="170" dirty="0">
                <a:solidFill>
                  <a:srgbClr val="251D20"/>
                </a:solidFill>
                <a:latin typeface="Calibri"/>
                <a:cs typeface="Calibri"/>
              </a:rPr>
              <a:t>для</a:t>
            </a:r>
            <a:r>
              <a:rPr sz="2800" spc="65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2800" spc="140" dirty="0">
                <a:solidFill>
                  <a:srgbClr val="251D20"/>
                </a:solidFill>
                <a:latin typeface="Calibri"/>
                <a:cs typeface="Calibri"/>
              </a:rPr>
              <a:t>привлечения</a:t>
            </a:r>
            <a:r>
              <a:rPr sz="2800" spc="65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2800" spc="150" dirty="0">
                <a:solidFill>
                  <a:srgbClr val="251D20"/>
                </a:solidFill>
                <a:latin typeface="Calibri"/>
                <a:cs typeface="Calibri"/>
              </a:rPr>
              <a:t>внимания</a:t>
            </a:r>
            <a:r>
              <a:rPr sz="2800" spc="7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2800" spc="185" dirty="0">
                <a:solidFill>
                  <a:srgbClr val="251D20"/>
                </a:solidFill>
                <a:latin typeface="Calibri"/>
                <a:cs typeface="Calibri"/>
              </a:rPr>
              <a:t>СМИ</a:t>
            </a:r>
            <a:r>
              <a:rPr sz="2800" spc="65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2800" spc="100" dirty="0">
                <a:solidFill>
                  <a:srgbClr val="251D20"/>
                </a:solidFill>
                <a:latin typeface="Calibri"/>
                <a:cs typeface="Calibri"/>
              </a:rPr>
              <a:t>и  </a:t>
            </a:r>
            <a:r>
              <a:rPr sz="2800" spc="140" dirty="0">
                <a:solidFill>
                  <a:srgbClr val="251D20"/>
                </a:solidFill>
                <a:latin typeface="Calibri"/>
                <a:cs typeface="Calibri"/>
              </a:rPr>
              <a:t>общественности, </a:t>
            </a:r>
            <a:r>
              <a:rPr sz="2800" spc="130" dirty="0">
                <a:solidFill>
                  <a:srgbClr val="251D20"/>
                </a:solidFill>
                <a:latin typeface="Calibri"/>
                <a:cs typeface="Calibri"/>
              </a:rPr>
              <a:t>поощрения </a:t>
            </a:r>
            <a:r>
              <a:rPr sz="2800" spc="100" dirty="0">
                <a:solidFill>
                  <a:srgbClr val="251D20"/>
                </a:solidFill>
                <a:latin typeface="Calibri"/>
                <a:cs typeface="Calibri"/>
              </a:rPr>
              <a:t>и </a:t>
            </a:r>
            <a:r>
              <a:rPr sz="2800" spc="135" dirty="0">
                <a:solidFill>
                  <a:srgbClr val="251D20"/>
                </a:solidFill>
                <a:latin typeface="Calibri"/>
                <a:cs typeface="Calibri"/>
              </a:rPr>
              <a:t>дополнительной</a:t>
            </a:r>
            <a:r>
              <a:rPr sz="2800" spc="-125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2800" spc="155" dirty="0">
                <a:solidFill>
                  <a:srgbClr val="251D20"/>
                </a:solidFill>
                <a:latin typeface="Calibri"/>
                <a:cs typeface="Calibri"/>
              </a:rPr>
              <a:t>мотивации</a:t>
            </a:r>
            <a:endParaRPr sz="2800">
              <a:latin typeface="Calibri"/>
              <a:cs typeface="Calibri"/>
            </a:endParaRPr>
          </a:p>
          <a:p>
            <a:pPr marL="474345" marR="8255">
              <a:lnSpc>
                <a:spcPct val="109400"/>
              </a:lnSpc>
              <a:tabLst>
                <a:tab pos="8136890" algn="l"/>
              </a:tabLst>
            </a:pPr>
            <a:r>
              <a:rPr sz="2800" b="1" spc="-75" dirty="0">
                <a:solidFill>
                  <a:srgbClr val="251D20"/>
                </a:solidFill>
                <a:latin typeface="Trebuchet MS"/>
                <a:cs typeface="Trebuchet MS"/>
              </a:rPr>
              <a:t>привлечение</a:t>
            </a:r>
            <a:r>
              <a:rPr sz="2800" b="1" spc="-14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800" b="1" spc="125" dirty="0">
                <a:solidFill>
                  <a:srgbClr val="251D20"/>
                </a:solidFill>
                <a:latin typeface="Trebuchet MS"/>
                <a:cs typeface="Trebuchet MS"/>
              </a:rPr>
              <a:t>СМИ</a:t>
            </a:r>
            <a:r>
              <a:rPr sz="2800" b="1" spc="-15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800" spc="100" dirty="0">
                <a:solidFill>
                  <a:srgbClr val="251D20"/>
                </a:solidFill>
                <a:latin typeface="Calibri"/>
                <a:cs typeface="Calibri"/>
              </a:rPr>
              <a:t>и</a:t>
            </a:r>
            <a:r>
              <a:rPr sz="2800" spc="7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2800" spc="170" dirty="0">
                <a:solidFill>
                  <a:srgbClr val="251D20"/>
                </a:solidFill>
                <a:latin typeface="Calibri"/>
                <a:cs typeface="Calibri"/>
              </a:rPr>
              <a:t>иных</a:t>
            </a:r>
            <a:r>
              <a:rPr sz="2800" spc="65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2800" spc="130" dirty="0">
                <a:solidFill>
                  <a:srgbClr val="251D20"/>
                </a:solidFill>
                <a:latin typeface="Calibri"/>
                <a:cs typeface="Calibri"/>
              </a:rPr>
              <a:t>медиа</a:t>
            </a:r>
            <a:r>
              <a:rPr sz="2800" spc="65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2800" spc="100" dirty="0">
                <a:solidFill>
                  <a:srgbClr val="251D20"/>
                </a:solidFill>
                <a:latin typeface="Calibri"/>
                <a:cs typeface="Calibri"/>
              </a:rPr>
              <a:t>и</a:t>
            </a:r>
            <a:r>
              <a:rPr sz="2800" spc="7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2800" spc="145" dirty="0">
                <a:solidFill>
                  <a:srgbClr val="251D20"/>
                </a:solidFill>
                <a:latin typeface="Calibri"/>
                <a:cs typeface="Calibri"/>
              </a:rPr>
              <a:t>партнеров</a:t>
            </a:r>
            <a:r>
              <a:rPr sz="2800" spc="65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2800" spc="145" dirty="0">
                <a:solidFill>
                  <a:srgbClr val="251D20"/>
                </a:solidFill>
                <a:latin typeface="Calibri"/>
                <a:cs typeface="Calibri"/>
              </a:rPr>
              <a:t>на</a:t>
            </a:r>
            <a:r>
              <a:rPr sz="2800" spc="65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2800" spc="150" dirty="0">
                <a:solidFill>
                  <a:srgbClr val="251D20"/>
                </a:solidFill>
                <a:latin typeface="Calibri"/>
                <a:cs typeface="Calibri"/>
              </a:rPr>
              <a:t>финальное</a:t>
            </a:r>
            <a:r>
              <a:rPr sz="2800" spc="7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2800" spc="130" dirty="0">
                <a:solidFill>
                  <a:srgbClr val="251D20"/>
                </a:solidFill>
                <a:latin typeface="Calibri"/>
                <a:cs typeface="Calibri"/>
              </a:rPr>
              <a:t>мероприятие  </a:t>
            </a:r>
            <a:r>
              <a:rPr sz="2800" spc="150" dirty="0">
                <a:solidFill>
                  <a:srgbClr val="251D20"/>
                </a:solidFill>
                <a:latin typeface="Calibri"/>
                <a:cs typeface="Calibri"/>
              </a:rPr>
              <a:t>представление </a:t>
            </a:r>
            <a:r>
              <a:rPr sz="2800" spc="170" dirty="0">
                <a:solidFill>
                  <a:srgbClr val="251D20"/>
                </a:solidFill>
                <a:latin typeface="Calibri"/>
                <a:cs typeface="Calibri"/>
              </a:rPr>
              <a:t>результатов </a:t>
            </a:r>
            <a:r>
              <a:rPr sz="2800" spc="165" dirty="0">
                <a:solidFill>
                  <a:srgbClr val="251D20"/>
                </a:solidFill>
                <a:latin typeface="Calibri"/>
                <a:cs typeface="Calibri"/>
              </a:rPr>
              <a:t>работы </a:t>
            </a:r>
            <a:r>
              <a:rPr sz="2800" spc="175" dirty="0">
                <a:solidFill>
                  <a:srgbClr val="251D20"/>
                </a:solidFill>
                <a:latin typeface="Calibri"/>
                <a:cs typeface="Calibri"/>
              </a:rPr>
              <a:t>наставнических </a:t>
            </a:r>
            <a:r>
              <a:rPr sz="2800" spc="140" dirty="0">
                <a:solidFill>
                  <a:srgbClr val="251D20"/>
                </a:solidFill>
                <a:latin typeface="Calibri"/>
                <a:cs typeface="Calibri"/>
              </a:rPr>
              <a:t>пар </a:t>
            </a:r>
            <a:r>
              <a:rPr sz="2800" spc="125" dirty="0">
                <a:solidFill>
                  <a:srgbClr val="251D20"/>
                </a:solidFill>
                <a:latin typeface="Calibri"/>
                <a:cs typeface="Calibri"/>
              </a:rPr>
              <a:t>«Истории  </a:t>
            </a:r>
            <a:r>
              <a:rPr sz="2800" spc="110" dirty="0">
                <a:solidFill>
                  <a:srgbClr val="251D20"/>
                </a:solidFill>
                <a:latin typeface="Calibri"/>
                <a:cs typeface="Calibri"/>
              </a:rPr>
              <a:t>успеха» </a:t>
            </a:r>
            <a:r>
              <a:rPr sz="2800" b="1" spc="-40" dirty="0">
                <a:solidFill>
                  <a:srgbClr val="251D20"/>
                </a:solidFill>
                <a:latin typeface="Trebuchet MS"/>
                <a:cs typeface="Trebuchet MS"/>
              </a:rPr>
              <a:t>на </a:t>
            </a:r>
            <a:r>
              <a:rPr sz="2800" b="1" spc="-55" dirty="0">
                <a:solidFill>
                  <a:srgbClr val="251D20"/>
                </a:solidFill>
                <a:latin typeface="Trebuchet MS"/>
                <a:cs typeface="Trebuchet MS"/>
              </a:rPr>
              <a:t>уровне </a:t>
            </a:r>
            <a:r>
              <a:rPr sz="2800" b="1" spc="-20" dirty="0">
                <a:solidFill>
                  <a:srgbClr val="251D20"/>
                </a:solidFill>
                <a:latin typeface="Trebuchet MS"/>
                <a:cs typeface="Trebuchet MS"/>
              </a:rPr>
              <a:t>образовательной </a:t>
            </a:r>
            <a:r>
              <a:rPr sz="2800" b="1" spc="-45" dirty="0">
                <a:solidFill>
                  <a:srgbClr val="251D20"/>
                </a:solidFill>
                <a:latin typeface="Trebuchet MS"/>
                <a:cs typeface="Trebuchet MS"/>
              </a:rPr>
              <a:t>организации </a:t>
            </a:r>
            <a:r>
              <a:rPr sz="2800" b="1" spc="-95" dirty="0">
                <a:solidFill>
                  <a:srgbClr val="251D20"/>
                </a:solidFill>
                <a:latin typeface="Trebuchet MS"/>
                <a:cs typeface="Trebuchet MS"/>
              </a:rPr>
              <a:t>и </a:t>
            </a:r>
            <a:r>
              <a:rPr sz="2800" b="1" spc="-40" dirty="0">
                <a:solidFill>
                  <a:srgbClr val="251D20"/>
                </a:solidFill>
                <a:latin typeface="Trebuchet MS"/>
                <a:cs typeface="Trebuchet MS"/>
              </a:rPr>
              <a:t>на </a:t>
            </a:r>
            <a:r>
              <a:rPr sz="2800" b="1" spc="-55" dirty="0">
                <a:solidFill>
                  <a:srgbClr val="251D20"/>
                </a:solidFill>
                <a:latin typeface="Trebuchet MS"/>
                <a:cs typeface="Trebuchet MS"/>
              </a:rPr>
              <a:t>уровне </a:t>
            </a:r>
            <a:r>
              <a:rPr sz="2800" b="1" spc="-45" dirty="0">
                <a:solidFill>
                  <a:srgbClr val="251D20"/>
                </a:solidFill>
                <a:latin typeface="Trebuchet MS"/>
                <a:cs typeface="Trebuchet MS"/>
              </a:rPr>
              <a:t>района  </a:t>
            </a:r>
            <a:r>
              <a:rPr sz="2800" spc="135" dirty="0">
                <a:solidFill>
                  <a:srgbClr val="251D20"/>
                </a:solidFill>
                <a:latin typeface="Calibri"/>
                <a:cs typeface="Calibri"/>
              </a:rPr>
              <a:t>сбор </a:t>
            </a:r>
            <a:r>
              <a:rPr sz="2800" spc="155" dirty="0">
                <a:solidFill>
                  <a:srgbClr val="251D20"/>
                </a:solidFill>
                <a:latin typeface="Calibri"/>
                <a:cs typeface="Calibri"/>
              </a:rPr>
              <a:t>лучших </a:t>
            </a:r>
            <a:r>
              <a:rPr sz="2800" spc="170" dirty="0">
                <a:solidFill>
                  <a:srgbClr val="251D20"/>
                </a:solidFill>
                <a:latin typeface="Calibri"/>
                <a:cs typeface="Calibri"/>
              </a:rPr>
              <a:t>кейсов</a:t>
            </a:r>
            <a:r>
              <a:rPr sz="2800" spc="-65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2800" spc="165" dirty="0">
                <a:solidFill>
                  <a:srgbClr val="251D20"/>
                </a:solidFill>
                <a:latin typeface="Calibri"/>
                <a:cs typeface="Calibri"/>
              </a:rPr>
              <a:t>работы</a:t>
            </a:r>
            <a:r>
              <a:rPr sz="2800" spc="7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2800" spc="190" dirty="0">
                <a:solidFill>
                  <a:srgbClr val="251D20"/>
                </a:solidFill>
                <a:latin typeface="Calibri"/>
                <a:cs typeface="Calibri"/>
              </a:rPr>
              <a:t>наставничества	</a:t>
            </a:r>
            <a:r>
              <a:rPr sz="2800" spc="100" dirty="0">
                <a:solidFill>
                  <a:srgbClr val="251D20"/>
                </a:solidFill>
                <a:latin typeface="Calibri"/>
                <a:cs typeface="Calibri"/>
              </a:rPr>
              <a:t>и </a:t>
            </a:r>
            <a:r>
              <a:rPr sz="2800" b="1" spc="-45" dirty="0">
                <a:solidFill>
                  <a:srgbClr val="251D20"/>
                </a:solidFill>
                <a:latin typeface="Trebuchet MS"/>
                <a:cs typeface="Trebuchet MS"/>
              </a:rPr>
              <a:t>публикация </a:t>
            </a:r>
            <a:r>
              <a:rPr sz="2800" b="1" spc="-40" dirty="0">
                <a:solidFill>
                  <a:srgbClr val="251D20"/>
                </a:solidFill>
                <a:latin typeface="Trebuchet MS"/>
                <a:cs typeface="Trebuchet MS"/>
              </a:rPr>
              <a:t>на </a:t>
            </a:r>
            <a:r>
              <a:rPr sz="2800" b="1" spc="-30" dirty="0">
                <a:solidFill>
                  <a:srgbClr val="251D20"/>
                </a:solidFill>
                <a:latin typeface="Trebuchet MS"/>
                <a:cs typeface="Trebuchet MS"/>
              </a:rPr>
              <a:t>сайтах  </a:t>
            </a:r>
            <a:r>
              <a:rPr sz="2800" b="1" spc="-45" dirty="0">
                <a:solidFill>
                  <a:srgbClr val="251D20"/>
                </a:solidFill>
                <a:latin typeface="Trebuchet MS"/>
                <a:cs typeface="Trebuchet MS"/>
              </a:rPr>
              <a:t>организаций</a:t>
            </a:r>
            <a:endParaRPr sz="2800">
              <a:latin typeface="Trebuchet MS"/>
              <a:cs typeface="Trebuchet MS"/>
            </a:endParaRPr>
          </a:p>
          <a:p>
            <a:pPr marL="474345" marR="98425">
              <a:lnSpc>
                <a:spcPct val="109400"/>
              </a:lnSpc>
            </a:pPr>
            <a:r>
              <a:rPr sz="2800" spc="165" dirty="0">
                <a:solidFill>
                  <a:srgbClr val="251D20"/>
                </a:solidFill>
                <a:latin typeface="Calibri"/>
                <a:cs typeface="Calibri"/>
              </a:rPr>
              <a:t>упаковка</a:t>
            </a:r>
            <a:r>
              <a:rPr sz="2800" spc="65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2800" spc="170" dirty="0">
                <a:solidFill>
                  <a:srgbClr val="251D20"/>
                </a:solidFill>
                <a:latin typeface="Calibri"/>
                <a:cs typeface="Calibri"/>
              </a:rPr>
              <a:t>успешных</a:t>
            </a:r>
            <a:r>
              <a:rPr sz="2800" spc="65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2800" spc="170" dirty="0">
                <a:solidFill>
                  <a:srgbClr val="251D20"/>
                </a:solidFill>
                <a:latin typeface="Calibri"/>
                <a:cs typeface="Calibri"/>
              </a:rPr>
              <a:t>кейсов</a:t>
            </a:r>
            <a:r>
              <a:rPr sz="2800" spc="7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2800" spc="170" dirty="0">
                <a:solidFill>
                  <a:srgbClr val="251D20"/>
                </a:solidFill>
                <a:latin typeface="Calibri"/>
                <a:cs typeface="Calibri"/>
              </a:rPr>
              <a:t>для</a:t>
            </a:r>
            <a:r>
              <a:rPr sz="2800" spc="6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2800" b="1" spc="-65" dirty="0">
                <a:solidFill>
                  <a:srgbClr val="251D20"/>
                </a:solidFill>
                <a:latin typeface="Trebuchet MS"/>
                <a:cs typeface="Trebuchet MS"/>
              </a:rPr>
              <a:t>привлечения</a:t>
            </a:r>
            <a:r>
              <a:rPr sz="2800" b="1" spc="-14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251D20"/>
                </a:solidFill>
                <a:latin typeface="Trebuchet MS"/>
                <a:cs typeface="Trebuchet MS"/>
              </a:rPr>
              <a:t>наставников</a:t>
            </a:r>
            <a:r>
              <a:rPr sz="2800" b="1" spc="-14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800" b="1" spc="-95" dirty="0">
                <a:solidFill>
                  <a:srgbClr val="251D20"/>
                </a:solidFill>
                <a:latin typeface="Trebuchet MS"/>
                <a:cs typeface="Trebuchet MS"/>
              </a:rPr>
              <a:t>и</a:t>
            </a:r>
            <a:r>
              <a:rPr sz="2800" b="1" spc="-14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800" b="1" spc="-35" dirty="0">
                <a:solidFill>
                  <a:srgbClr val="251D20"/>
                </a:solidFill>
                <a:latin typeface="Trebuchet MS"/>
                <a:cs typeface="Trebuchet MS"/>
              </a:rPr>
              <a:t>партнеров</a:t>
            </a:r>
            <a:r>
              <a:rPr sz="2800" b="1" spc="-15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800" spc="254" dirty="0">
                <a:solidFill>
                  <a:srgbClr val="251D20"/>
                </a:solidFill>
                <a:latin typeface="Calibri"/>
                <a:cs typeface="Calibri"/>
              </a:rPr>
              <a:t>в  </a:t>
            </a:r>
            <a:r>
              <a:rPr sz="2800" spc="95" dirty="0">
                <a:solidFill>
                  <a:srgbClr val="251D20"/>
                </a:solidFill>
                <a:latin typeface="Calibri"/>
                <a:cs typeface="Calibri"/>
              </a:rPr>
              <a:t>будущий </a:t>
            </a:r>
            <a:r>
              <a:rPr sz="2800" spc="155" dirty="0">
                <a:solidFill>
                  <a:srgbClr val="251D20"/>
                </a:solidFill>
                <a:latin typeface="Calibri"/>
                <a:cs typeface="Calibri"/>
              </a:rPr>
              <a:t>цикл</a:t>
            </a:r>
            <a:r>
              <a:rPr sz="2800" spc="2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2800" spc="165" dirty="0">
                <a:solidFill>
                  <a:srgbClr val="251D20"/>
                </a:solidFill>
                <a:latin typeface="Calibri"/>
                <a:cs typeface="Calibri"/>
              </a:rPr>
              <a:t>программы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28700" y="5"/>
            <a:ext cx="3067049" cy="3362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28700" y="3457580"/>
            <a:ext cx="3067049" cy="33718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28700" y="6924681"/>
            <a:ext cx="3067049" cy="33623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028705"/>
            <a:ext cx="1028700" cy="1276350"/>
          </a:xfrm>
          <a:custGeom>
            <a:avLst/>
            <a:gdLst/>
            <a:ahLst/>
            <a:cxnLst/>
            <a:rect l="l" t="t" r="r" b="b"/>
            <a:pathLst>
              <a:path w="1028700" h="1276350">
                <a:moveTo>
                  <a:pt x="0" y="0"/>
                </a:moveTo>
                <a:lnTo>
                  <a:pt x="1028699" y="0"/>
                </a:lnTo>
                <a:lnTo>
                  <a:pt x="1028699" y="1276349"/>
                </a:lnTo>
                <a:lnTo>
                  <a:pt x="0" y="1276349"/>
                </a:lnTo>
                <a:lnTo>
                  <a:pt x="0" y="0"/>
                </a:lnTo>
                <a:close/>
              </a:path>
            </a:pathLst>
          </a:custGeom>
          <a:solidFill>
            <a:srgbClr val="28A0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533418" y="8191506"/>
            <a:ext cx="228600" cy="2095500"/>
          </a:xfrm>
          <a:custGeom>
            <a:avLst/>
            <a:gdLst/>
            <a:ahLst/>
            <a:cxnLst/>
            <a:rect l="l" t="t" r="r" b="b"/>
            <a:pathLst>
              <a:path w="228600" h="2095500">
                <a:moveTo>
                  <a:pt x="0" y="0"/>
                </a:moveTo>
                <a:lnTo>
                  <a:pt x="228598" y="0"/>
                </a:lnTo>
                <a:lnTo>
                  <a:pt x="228598" y="2095493"/>
                </a:lnTo>
                <a:lnTo>
                  <a:pt x="0" y="2095493"/>
                </a:lnTo>
                <a:lnTo>
                  <a:pt x="0" y="0"/>
                </a:lnTo>
                <a:close/>
              </a:path>
            </a:pathLst>
          </a:custGeom>
          <a:solidFill>
            <a:srgbClr val="28A0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7095585" y="530796"/>
            <a:ext cx="5905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/>
              <a:t>35</a:t>
            </a:r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6000" y="7338061"/>
            <a:ext cx="6664325" cy="1827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645"/>
              </a:lnSpc>
              <a:spcBef>
                <a:spcPts val="100"/>
              </a:spcBef>
            </a:pPr>
            <a:r>
              <a:rPr sz="3200" b="1" spc="335" dirty="0">
                <a:solidFill>
                  <a:srgbClr val="251D20"/>
                </a:solidFill>
                <a:latin typeface="Trebuchet MS"/>
                <a:cs typeface="Trebuchet MS"/>
              </a:rPr>
              <a:t>КОНЦЕПЦИЯ</a:t>
            </a:r>
            <a:endParaRPr sz="3200" dirty="0">
              <a:latin typeface="Trebuchet MS"/>
              <a:cs typeface="Trebuchet MS"/>
            </a:endParaRPr>
          </a:p>
          <a:p>
            <a:pPr marL="12700">
              <a:lnSpc>
                <a:spcPts val="3450"/>
              </a:lnSpc>
            </a:pPr>
            <a:r>
              <a:rPr sz="3200" b="1" spc="360" dirty="0">
                <a:solidFill>
                  <a:srgbClr val="251D20"/>
                </a:solidFill>
                <a:latin typeface="Trebuchet MS"/>
                <a:cs typeface="Trebuchet MS"/>
              </a:rPr>
              <a:t>НАСТАВНИЧЕСТВА</a:t>
            </a:r>
            <a:endParaRPr sz="3200" dirty="0">
              <a:latin typeface="Trebuchet MS"/>
              <a:cs typeface="Trebuchet MS"/>
            </a:endParaRPr>
          </a:p>
          <a:p>
            <a:pPr marL="12700" marR="5080">
              <a:lnSpc>
                <a:spcPts val="3450"/>
              </a:lnSpc>
              <a:spcBef>
                <a:spcPts val="244"/>
              </a:spcBef>
            </a:pPr>
            <a:r>
              <a:rPr sz="3200" b="1" spc="170" dirty="0">
                <a:solidFill>
                  <a:srgbClr val="28A0B0"/>
                </a:solidFill>
                <a:latin typeface="Trebuchet MS"/>
                <a:cs typeface="Trebuchet MS"/>
              </a:rPr>
              <a:t>НЕ </a:t>
            </a:r>
            <a:r>
              <a:rPr sz="3200" b="1" spc="310" dirty="0">
                <a:solidFill>
                  <a:srgbClr val="28A0B0"/>
                </a:solidFill>
                <a:latin typeface="Trebuchet MS"/>
                <a:cs typeface="Trebuchet MS"/>
              </a:rPr>
              <a:t>ДОПУСКАЕТ </a:t>
            </a:r>
            <a:r>
              <a:rPr sz="3200" b="1" spc="305" dirty="0">
                <a:solidFill>
                  <a:srgbClr val="251D20"/>
                </a:solidFill>
                <a:latin typeface="Trebuchet MS"/>
                <a:cs typeface="Trebuchet MS"/>
              </a:rPr>
              <a:t>РЕГУЛЯРНОЙ  </a:t>
            </a:r>
            <a:r>
              <a:rPr sz="3200" b="1" spc="325" dirty="0">
                <a:solidFill>
                  <a:srgbClr val="251D20"/>
                </a:solidFill>
                <a:latin typeface="Trebuchet MS"/>
                <a:cs typeface="Trebuchet MS"/>
              </a:rPr>
              <a:t>ФИНАНСОВОЙ</a:t>
            </a:r>
            <a:r>
              <a:rPr sz="3200" b="1" spc="45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3200" b="1" spc="350" dirty="0">
                <a:solidFill>
                  <a:srgbClr val="251D20"/>
                </a:solidFill>
                <a:latin typeface="Trebuchet MS"/>
                <a:cs typeface="Trebuchet MS"/>
              </a:rPr>
              <a:t>МОТИВАЦИИ</a:t>
            </a:r>
            <a:endParaRPr sz="32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6000" y="956946"/>
            <a:ext cx="6924675" cy="2122805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12700" marR="5080">
              <a:lnSpc>
                <a:spcPts val="7880"/>
              </a:lnSpc>
              <a:spcBef>
                <a:spcPts val="994"/>
              </a:spcBef>
            </a:pPr>
            <a:r>
              <a:rPr sz="7200" b="1" spc="250" dirty="0">
                <a:latin typeface="Trebuchet MS"/>
                <a:cs typeface="Trebuchet MS"/>
              </a:rPr>
              <a:t>МОТИВАЦИЯ  </a:t>
            </a:r>
            <a:r>
              <a:rPr sz="7200" b="1" spc="300" dirty="0">
                <a:latin typeface="Trebuchet MS"/>
                <a:cs typeface="Trebuchet MS"/>
              </a:rPr>
              <a:t>Н</a:t>
            </a:r>
            <a:r>
              <a:rPr sz="7200" b="1" spc="395" dirty="0">
                <a:latin typeface="Trebuchet MS"/>
                <a:cs typeface="Trebuchet MS"/>
              </a:rPr>
              <a:t>А</a:t>
            </a:r>
            <a:r>
              <a:rPr sz="7200" b="1" spc="445" dirty="0">
                <a:latin typeface="Trebuchet MS"/>
                <a:cs typeface="Trebuchet MS"/>
              </a:rPr>
              <a:t>С</a:t>
            </a:r>
            <a:r>
              <a:rPr sz="7200" b="1" spc="-85" dirty="0">
                <a:latin typeface="Trebuchet MS"/>
                <a:cs typeface="Trebuchet MS"/>
              </a:rPr>
              <a:t>Т</a:t>
            </a:r>
            <a:r>
              <a:rPr sz="7200" b="1" spc="395" dirty="0">
                <a:latin typeface="Trebuchet MS"/>
                <a:cs typeface="Trebuchet MS"/>
              </a:rPr>
              <a:t>А</a:t>
            </a:r>
            <a:r>
              <a:rPr sz="7200" b="1" spc="434" dirty="0">
                <a:latin typeface="Trebuchet MS"/>
                <a:cs typeface="Trebuchet MS"/>
              </a:rPr>
              <a:t>В</a:t>
            </a:r>
            <a:r>
              <a:rPr sz="7200" b="1" spc="300" dirty="0">
                <a:latin typeface="Trebuchet MS"/>
                <a:cs typeface="Trebuchet MS"/>
              </a:rPr>
              <a:t>Н</a:t>
            </a:r>
            <a:r>
              <a:rPr sz="7200" b="1" spc="125" dirty="0">
                <a:latin typeface="Trebuchet MS"/>
                <a:cs typeface="Trebuchet MS"/>
              </a:rPr>
              <a:t>И</a:t>
            </a:r>
            <a:r>
              <a:rPr sz="7200" b="1" spc="180" dirty="0">
                <a:latin typeface="Trebuchet MS"/>
                <a:cs typeface="Trebuchet MS"/>
              </a:rPr>
              <a:t>К</a:t>
            </a:r>
            <a:r>
              <a:rPr sz="7200" b="1" spc="45" dirty="0">
                <a:latin typeface="Trebuchet MS"/>
                <a:cs typeface="Trebuchet MS"/>
              </a:rPr>
              <a:t>О</a:t>
            </a:r>
            <a:r>
              <a:rPr sz="7200" b="1" spc="295" dirty="0">
                <a:latin typeface="Trebuchet MS"/>
                <a:cs typeface="Trebuchet MS"/>
              </a:rPr>
              <a:t>В</a:t>
            </a:r>
            <a:endParaRPr sz="72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731599" y="4187552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731599" y="2740928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395391" y="1028700"/>
            <a:ext cx="0" cy="983615"/>
          </a:xfrm>
          <a:custGeom>
            <a:avLst/>
            <a:gdLst/>
            <a:ahLst/>
            <a:cxnLst/>
            <a:rect l="l" t="t" r="r" b="b"/>
            <a:pathLst>
              <a:path h="983614">
                <a:moveTo>
                  <a:pt x="0" y="0"/>
                </a:moveTo>
                <a:lnTo>
                  <a:pt x="0" y="983042"/>
                </a:lnTo>
              </a:path>
            </a:pathLst>
          </a:custGeom>
          <a:ln w="5714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395391" y="2354643"/>
            <a:ext cx="0" cy="2616835"/>
          </a:xfrm>
          <a:custGeom>
            <a:avLst/>
            <a:gdLst/>
            <a:ahLst/>
            <a:cxnLst/>
            <a:rect l="l" t="t" r="r" b="b"/>
            <a:pathLst>
              <a:path h="2616835">
                <a:moveTo>
                  <a:pt x="0" y="0"/>
                </a:moveTo>
                <a:lnTo>
                  <a:pt x="0" y="2616532"/>
                </a:lnTo>
              </a:path>
            </a:pathLst>
          </a:custGeom>
          <a:ln w="5714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395391" y="5314075"/>
            <a:ext cx="0" cy="2592705"/>
          </a:xfrm>
          <a:custGeom>
            <a:avLst/>
            <a:gdLst/>
            <a:ahLst/>
            <a:cxnLst/>
            <a:rect l="l" t="t" r="r" b="b"/>
            <a:pathLst>
              <a:path h="2592704">
                <a:moveTo>
                  <a:pt x="0" y="0"/>
                </a:moveTo>
                <a:lnTo>
                  <a:pt x="0" y="2592404"/>
                </a:lnTo>
              </a:path>
            </a:pathLst>
          </a:custGeom>
          <a:ln w="5714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395391" y="8249379"/>
            <a:ext cx="0" cy="1009015"/>
          </a:xfrm>
          <a:custGeom>
            <a:avLst/>
            <a:gdLst/>
            <a:ahLst/>
            <a:cxnLst/>
            <a:rect l="l" t="t" r="r" b="b"/>
            <a:pathLst>
              <a:path h="1009015">
                <a:moveTo>
                  <a:pt x="0" y="0"/>
                </a:moveTo>
                <a:lnTo>
                  <a:pt x="0" y="1008920"/>
                </a:lnTo>
              </a:path>
            </a:pathLst>
          </a:custGeom>
          <a:ln w="5714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215337" y="2011743"/>
            <a:ext cx="361950" cy="342900"/>
          </a:xfrm>
          <a:custGeom>
            <a:avLst/>
            <a:gdLst/>
            <a:ahLst/>
            <a:cxnLst/>
            <a:rect l="l" t="t" r="r" b="b"/>
            <a:pathLst>
              <a:path w="361950" h="342900">
                <a:moveTo>
                  <a:pt x="0" y="0"/>
                </a:moveTo>
                <a:lnTo>
                  <a:pt x="361949" y="0"/>
                </a:lnTo>
                <a:lnTo>
                  <a:pt x="361949" y="342899"/>
                </a:lnTo>
                <a:lnTo>
                  <a:pt x="0" y="342899"/>
                </a:lnTo>
                <a:lnTo>
                  <a:pt x="0" y="0"/>
                </a:lnTo>
                <a:close/>
              </a:path>
            </a:pathLst>
          </a:custGeom>
          <a:solidFill>
            <a:srgbClr val="251D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215337" y="4971175"/>
            <a:ext cx="361950" cy="342900"/>
          </a:xfrm>
          <a:custGeom>
            <a:avLst/>
            <a:gdLst/>
            <a:ahLst/>
            <a:cxnLst/>
            <a:rect l="l" t="t" r="r" b="b"/>
            <a:pathLst>
              <a:path w="361950" h="342900">
                <a:moveTo>
                  <a:pt x="0" y="0"/>
                </a:moveTo>
                <a:lnTo>
                  <a:pt x="361949" y="0"/>
                </a:lnTo>
                <a:lnTo>
                  <a:pt x="361949" y="342899"/>
                </a:lnTo>
                <a:lnTo>
                  <a:pt x="0" y="342899"/>
                </a:lnTo>
                <a:lnTo>
                  <a:pt x="0" y="0"/>
                </a:lnTo>
                <a:close/>
              </a:path>
            </a:pathLst>
          </a:custGeom>
          <a:solidFill>
            <a:srgbClr val="251D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215337" y="7906479"/>
            <a:ext cx="361950" cy="342900"/>
          </a:xfrm>
          <a:custGeom>
            <a:avLst/>
            <a:gdLst/>
            <a:ahLst/>
            <a:cxnLst/>
            <a:rect l="l" t="t" r="r" b="b"/>
            <a:pathLst>
              <a:path w="361950" h="342900">
                <a:moveTo>
                  <a:pt x="0" y="0"/>
                </a:moveTo>
                <a:lnTo>
                  <a:pt x="361949" y="0"/>
                </a:lnTo>
                <a:lnTo>
                  <a:pt x="361949" y="342899"/>
                </a:lnTo>
                <a:lnTo>
                  <a:pt x="0" y="342899"/>
                </a:lnTo>
                <a:lnTo>
                  <a:pt x="0" y="0"/>
                </a:lnTo>
                <a:close/>
              </a:path>
            </a:pathLst>
          </a:custGeom>
          <a:solidFill>
            <a:srgbClr val="251D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337127" y="1345565"/>
            <a:ext cx="6060440" cy="85034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00330">
              <a:lnSpc>
                <a:spcPct val="116700"/>
              </a:lnSpc>
              <a:spcBef>
                <a:spcPts val="95"/>
              </a:spcBef>
              <a:tabLst>
                <a:tab pos="1864995" algn="l"/>
                <a:tab pos="2616835" algn="l"/>
              </a:tabLst>
            </a:pPr>
            <a:r>
              <a:rPr sz="3000" spc="710" dirty="0">
                <a:solidFill>
                  <a:srgbClr val="251D20"/>
                </a:solidFill>
                <a:latin typeface="Calibri"/>
                <a:cs typeface="Calibri"/>
              </a:rPr>
              <a:t>С</a:t>
            </a:r>
            <a:r>
              <a:rPr sz="3000" spc="685" dirty="0">
                <a:solidFill>
                  <a:srgbClr val="251D20"/>
                </a:solidFill>
                <a:latin typeface="Calibri"/>
                <a:cs typeface="Calibri"/>
              </a:rPr>
              <a:t>Т</a:t>
            </a:r>
            <a:r>
              <a:rPr sz="3000" spc="580" dirty="0">
                <a:solidFill>
                  <a:srgbClr val="251D20"/>
                </a:solidFill>
                <a:latin typeface="Calibri"/>
                <a:cs typeface="Calibri"/>
              </a:rPr>
              <a:t>А</a:t>
            </a:r>
            <a:r>
              <a:rPr sz="3000" spc="685" dirty="0">
                <a:solidFill>
                  <a:srgbClr val="251D20"/>
                </a:solidFill>
                <a:latin typeface="Calibri"/>
                <a:cs typeface="Calibri"/>
              </a:rPr>
              <a:t>Т</a:t>
            </a:r>
            <a:r>
              <a:rPr sz="3000" spc="660" dirty="0">
                <a:solidFill>
                  <a:srgbClr val="251D20"/>
                </a:solidFill>
                <a:latin typeface="Calibri"/>
                <a:cs typeface="Calibri"/>
              </a:rPr>
              <a:t>У</a:t>
            </a:r>
            <a:r>
              <a:rPr sz="3000" spc="350" dirty="0">
                <a:solidFill>
                  <a:srgbClr val="251D20"/>
                </a:solidFill>
                <a:latin typeface="Calibri"/>
                <a:cs typeface="Calibri"/>
              </a:rPr>
              <a:t>С</a:t>
            </a:r>
            <a:r>
              <a:rPr sz="3000" dirty="0">
                <a:solidFill>
                  <a:srgbClr val="251D20"/>
                </a:solidFill>
                <a:latin typeface="Calibri"/>
                <a:cs typeface="Calibri"/>
              </a:rPr>
              <a:t>	</a:t>
            </a:r>
            <a:r>
              <a:rPr sz="3000" spc="625" dirty="0">
                <a:solidFill>
                  <a:srgbClr val="251D20"/>
                </a:solidFill>
                <a:latin typeface="Calibri"/>
                <a:cs typeface="Calibri"/>
              </a:rPr>
              <a:t>Н</a:t>
            </a:r>
            <a:r>
              <a:rPr sz="3000" spc="220" dirty="0">
                <a:solidFill>
                  <a:srgbClr val="251D20"/>
                </a:solidFill>
                <a:latin typeface="Calibri"/>
                <a:cs typeface="Calibri"/>
              </a:rPr>
              <a:t>А</a:t>
            </a:r>
            <a:r>
              <a:rPr lang="en-US" sz="3000" spc="22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000" spc="580" dirty="0">
                <a:solidFill>
                  <a:srgbClr val="251D20"/>
                </a:solidFill>
                <a:latin typeface="Calibri"/>
                <a:cs typeface="Calibri"/>
              </a:rPr>
              <a:t>Ф</a:t>
            </a:r>
            <a:r>
              <a:rPr sz="3000" spc="600" dirty="0">
                <a:solidFill>
                  <a:srgbClr val="251D20"/>
                </a:solidFill>
                <a:latin typeface="Calibri"/>
                <a:cs typeface="Calibri"/>
              </a:rPr>
              <a:t>Е</a:t>
            </a:r>
            <a:r>
              <a:rPr sz="3000" spc="680" dirty="0">
                <a:solidFill>
                  <a:srgbClr val="251D20"/>
                </a:solidFill>
                <a:latin typeface="Calibri"/>
                <a:cs typeface="Calibri"/>
              </a:rPr>
              <a:t>Д</a:t>
            </a:r>
            <a:r>
              <a:rPr sz="3000" spc="600" dirty="0">
                <a:solidFill>
                  <a:srgbClr val="251D20"/>
                </a:solidFill>
                <a:latin typeface="Calibri"/>
                <a:cs typeface="Calibri"/>
              </a:rPr>
              <a:t>Е</a:t>
            </a:r>
            <a:r>
              <a:rPr sz="3000" spc="700" dirty="0">
                <a:solidFill>
                  <a:srgbClr val="251D20"/>
                </a:solidFill>
                <a:latin typeface="Calibri"/>
                <a:cs typeface="Calibri"/>
              </a:rPr>
              <a:t>Р</a:t>
            </a:r>
            <a:r>
              <a:rPr sz="3000" spc="580" dirty="0">
                <a:solidFill>
                  <a:srgbClr val="251D20"/>
                </a:solidFill>
                <a:latin typeface="Calibri"/>
                <a:cs typeface="Calibri"/>
              </a:rPr>
              <a:t>А</a:t>
            </a:r>
            <a:r>
              <a:rPr sz="3000" spc="650" dirty="0">
                <a:solidFill>
                  <a:srgbClr val="251D20"/>
                </a:solidFill>
                <a:latin typeface="Calibri"/>
                <a:cs typeface="Calibri"/>
              </a:rPr>
              <a:t>Л</a:t>
            </a:r>
            <a:r>
              <a:rPr sz="3000" spc="645" dirty="0">
                <a:solidFill>
                  <a:srgbClr val="251D20"/>
                </a:solidFill>
                <a:latin typeface="Calibri"/>
                <a:cs typeface="Calibri"/>
              </a:rPr>
              <a:t>Ь</a:t>
            </a:r>
            <a:r>
              <a:rPr sz="3000" spc="625" dirty="0">
                <a:solidFill>
                  <a:srgbClr val="251D20"/>
                </a:solidFill>
                <a:latin typeface="Calibri"/>
                <a:cs typeface="Calibri"/>
              </a:rPr>
              <a:t>Н</a:t>
            </a:r>
            <a:r>
              <a:rPr sz="3000" spc="434" dirty="0">
                <a:solidFill>
                  <a:srgbClr val="251D20"/>
                </a:solidFill>
                <a:latin typeface="Calibri"/>
                <a:cs typeface="Calibri"/>
              </a:rPr>
              <a:t>О</a:t>
            </a:r>
            <a:r>
              <a:rPr sz="3000" spc="25" dirty="0">
                <a:solidFill>
                  <a:srgbClr val="251D20"/>
                </a:solidFill>
                <a:latin typeface="Calibri"/>
                <a:cs typeface="Calibri"/>
              </a:rPr>
              <a:t>М  </a:t>
            </a:r>
            <a:r>
              <a:rPr sz="3000" spc="540" dirty="0">
                <a:solidFill>
                  <a:srgbClr val="251D20"/>
                </a:solidFill>
                <a:latin typeface="Calibri"/>
                <a:cs typeface="Calibri"/>
              </a:rPr>
              <a:t>УРОВНЕ</a:t>
            </a:r>
            <a:endParaRPr sz="3000" dirty="0">
              <a:latin typeface="Calibri"/>
              <a:cs typeface="Calibri"/>
            </a:endParaRPr>
          </a:p>
          <a:p>
            <a:pPr marL="12700" marR="5080">
              <a:lnSpc>
                <a:spcPct val="114100"/>
              </a:lnSpc>
              <a:spcBef>
                <a:spcPts val="110"/>
              </a:spcBef>
            </a:pPr>
            <a:r>
              <a:rPr sz="2300" spc="125" dirty="0">
                <a:solidFill>
                  <a:srgbClr val="251D20"/>
                </a:solidFill>
                <a:latin typeface="Calibri"/>
                <a:cs typeface="Calibri"/>
              </a:rPr>
              <a:t>Поддержка </a:t>
            </a:r>
            <a:r>
              <a:rPr sz="2300" spc="170" dirty="0">
                <a:solidFill>
                  <a:srgbClr val="251D20"/>
                </a:solidFill>
                <a:latin typeface="Calibri"/>
                <a:cs typeface="Calibri"/>
              </a:rPr>
              <a:t>системы </a:t>
            </a:r>
            <a:r>
              <a:rPr sz="2300" spc="155" dirty="0">
                <a:solidFill>
                  <a:srgbClr val="251D20"/>
                </a:solidFill>
                <a:latin typeface="Calibri"/>
                <a:cs typeface="Calibri"/>
              </a:rPr>
              <a:t>наставничества </a:t>
            </a:r>
            <a:r>
              <a:rPr sz="2300" spc="120" dirty="0">
                <a:solidFill>
                  <a:srgbClr val="251D20"/>
                </a:solidFill>
                <a:latin typeface="Calibri"/>
                <a:cs typeface="Calibri"/>
              </a:rPr>
              <a:t>на  </a:t>
            </a:r>
            <a:r>
              <a:rPr sz="2300" spc="125" dirty="0">
                <a:solidFill>
                  <a:srgbClr val="251D20"/>
                </a:solidFill>
                <a:latin typeface="Calibri"/>
                <a:cs typeface="Calibri"/>
              </a:rPr>
              <a:t>общественном </a:t>
            </a:r>
            <a:r>
              <a:rPr sz="2300" spc="80" dirty="0">
                <a:solidFill>
                  <a:srgbClr val="251D20"/>
                </a:solidFill>
                <a:latin typeface="Calibri"/>
                <a:cs typeface="Calibri"/>
              </a:rPr>
              <a:t>и </a:t>
            </a:r>
            <a:r>
              <a:rPr sz="2300" spc="130" dirty="0">
                <a:solidFill>
                  <a:srgbClr val="251D20"/>
                </a:solidFill>
                <a:latin typeface="Calibri"/>
                <a:cs typeface="Calibri"/>
              </a:rPr>
              <a:t>государственном</a:t>
            </a:r>
            <a:r>
              <a:rPr sz="2300" spc="-10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2300" spc="85" dirty="0">
                <a:solidFill>
                  <a:srgbClr val="251D20"/>
                </a:solidFill>
                <a:latin typeface="Calibri"/>
                <a:cs typeface="Calibri"/>
              </a:rPr>
              <a:t>уровнях;  </a:t>
            </a:r>
            <a:r>
              <a:rPr sz="2300" spc="120" dirty="0">
                <a:solidFill>
                  <a:srgbClr val="251D20"/>
                </a:solidFill>
                <a:latin typeface="Calibri"/>
                <a:cs typeface="Calibri"/>
              </a:rPr>
              <a:t>создание </a:t>
            </a:r>
            <a:r>
              <a:rPr sz="2300" spc="95" dirty="0">
                <a:solidFill>
                  <a:srgbClr val="251D20"/>
                </a:solidFill>
                <a:latin typeface="Calibri"/>
                <a:cs typeface="Calibri"/>
              </a:rPr>
              <a:t>среды, </a:t>
            </a:r>
            <a:r>
              <a:rPr sz="2300" spc="210" dirty="0">
                <a:solidFill>
                  <a:srgbClr val="251D20"/>
                </a:solidFill>
                <a:latin typeface="Calibri"/>
                <a:cs typeface="Calibri"/>
              </a:rPr>
              <a:t>в </a:t>
            </a:r>
            <a:r>
              <a:rPr sz="2300" spc="114" dirty="0">
                <a:solidFill>
                  <a:srgbClr val="251D20"/>
                </a:solidFill>
                <a:latin typeface="Calibri"/>
                <a:cs typeface="Calibri"/>
              </a:rPr>
              <a:t>которой</a:t>
            </a:r>
            <a:r>
              <a:rPr sz="2300" spc="-254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2300" spc="155" dirty="0">
                <a:solidFill>
                  <a:srgbClr val="251D20"/>
                </a:solidFill>
                <a:latin typeface="Calibri"/>
                <a:cs typeface="Calibri"/>
              </a:rPr>
              <a:t>наставничество  </a:t>
            </a:r>
            <a:r>
              <a:rPr sz="2300" spc="135" dirty="0">
                <a:solidFill>
                  <a:srgbClr val="251D20"/>
                </a:solidFill>
                <a:latin typeface="Calibri"/>
                <a:cs typeface="Calibri"/>
              </a:rPr>
              <a:t>воспринимается </a:t>
            </a:r>
            <a:r>
              <a:rPr sz="2300" spc="160" dirty="0">
                <a:solidFill>
                  <a:srgbClr val="251D20"/>
                </a:solidFill>
                <a:latin typeface="Calibri"/>
                <a:cs typeface="Calibri"/>
              </a:rPr>
              <a:t>как </a:t>
            </a:r>
            <a:r>
              <a:rPr sz="2300" b="1" spc="-30" dirty="0">
                <a:solidFill>
                  <a:srgbClr val="251D20"/>
                </a:solidFill>
                <a:latin typeface="Trebuchet MS"/>
                <a:cs typeface="Trebuchet MS"/>
              </a:rPr>
              <a:t>почетная</a:t>
            </a:r>
            <a:r>
              <a:rPr sz="2300" b="1" spc="-32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300" b="1" spc="-40" dirty="0">
                <a:solidFill>
                  <a:srgbClr val="251D20"/>
                </a:solidFill>
                <a:latin typeface="Trebuchet MS"/>
                <a:cs typeface="Trebuchet MS"/>
              </a:rPr>
              <a:t>миссия.</a:t>
            </a:r>
            <a:endParaRPr sz="23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598420" algn="l"/>
                <a:tab pos="3055620" algn="l"/>
              </a:tabLst>
            </a:pPr>
            <a:r>
              <a:rPr sz="3000" spc="595" dirty="0">
                <a:solidFill>
                  <a:srgbClr val="251D20"/>
                </a:solidFill>
                <a:latin typeface="Calibri"/>
                <a:cs typeface="Calibri"/>
              </a:rPr>
              <a:t>КОНКУРСЫ	</a:t>
            </a:r>
            <a:r>
              <a:rPr sz="3000" spc="210" dirty="0">
                <a:solidFill>
                  <a:srgbClr val="251D20"/>
                </a:solidFill>
                <a:latin typeface="Calibri"/>
                <a:cs typeface="Calibri"/>
              </a:rPr>
              <a:t>И	</a:t>
            </a:r>
            <a:r>
              <a:rPr sz="3000" spc="520" dirty="0">
                <a:solidFill>
                  <a:srgbClr val="251D20"/>
                </a:solidFill>
                <a:latin typeface="Calibri"/>
                <a:cs typeface="Calibri"/>
              </a:rPr>
              <a:t>ПРЕМИИ</a:t>
            </a:r>
            <a:endParaRPr sz="3000" dirty="0">
              <a:latin typeface="Calibri"/>
              <a:cs typeface="Calibri"/>
            </a:endParaRPr>
          </a:p>
          <a:p>
            <a:pPr marL="12700" marR="312420">
              <a:lnSpc>
                <a:spcPct val="114100"/>
              </a:lnSpc>
              <a:spcBef>
                <a:spcPts val="105"/>
              </a:spcBef>
            </a:pPr>
            <a:r>
              <a:rPr sz="2300" spc="125" dirty="0">
                <a:solidFill>
                  <a:srgbClr val="251D20"/>
                </a:solidFill>
                <a:latin typeface="Calibri"/>
                <a:cs typeface="Calibri"/>
              </a:rPr>
              <a:t>Выдвижение </a:t>
            </a:r>
            <a:r>
              <a:rPr sz="2300" spc="180" dirty="0">
                <a:solidFill>
                  <a:srgbClr val="251D20"/>
                </a:solidFill>
                <a:latin typeface="Calibri"/>
                <a:cs typeface="Calibri"/>
              </a:rPr>
              <a:t>самых </a:t>
            </a:r>
            <a:r>
              <a:rPr sz="2300" spc="140" dirty="0">
                <a:solidFill>
                  <a:srgbClr val="251D20"/>
                </a:solidFill>
                <a:latin typeface="Calibri"/>
                <a:cs typeface="Calibri"/>
              </a:rPr>
              <a:t>результативных  </a:t>
            </a:r>
            <a:r>
              <a:rPr sz="2300" spc="150" dirty="0">
                <a:solidFill>
                  <a:srgbClr val="251D20"/>
                </a:solidFill>
                <a:latin typeface="Calibri"/>
                <a:cs typeface="Calibri"/>
              </a:rPr>
              <a:t>наставников </a:t>
            </a:r>
            <a:r>
              <a:rPr sz="2300" spc="120" dirty="0">
                <a:solidFill>
                  <a:srgbClr val="251D20"/>
                </a:solidFill>
                <a:latin typeface="Calibri"/>
                <a:cs typeface="Calibri"/>
              </a:rPr>
              <a:t>на </a:t>
            </a:r>
            <a:r>
              <a:rPr sz="2300" b="1" spc="-20" dirty="0">
                <a:solidFill>
                  <a:srgbClr val="251D20"/>
                </a:solidFill>
                <a:latin typeface="Trebuchet MS"/>
                <a:cs typeface="Trebuchet MS"/>
              </a:rPr>
              <a:t>ежегодную </a:t>
            </a:r>
            <a:r>
              <a:rPr sz="2300" b="1" spc="-15" dirty="0">
                <a:solidFill>
                  <a:srgbClr val="251D20"/>
                </a:solidFill>
                <a:latin typeface="Trebuchet MS"/>
                <a:cs typeface="Trebuchet MS"/>
              </a:rPr>
              <a:t>премию </a:t>
            </a:r>
            <a:r>
              <a:rPr sz="2300" spc="140" dirty="0">
                <a:solidFill>
                  <a:srgbClr val="251D20"/>
                </a:solidFill>
                <a:latin typeface="Calibri"/>
                <a:cs typeface="Calibri"/>
              </a:rPr>
              <a:t>для  </a:t>
            </a:r>
            <a:r>
              <a:rPr sz="2300" spc="120" dirty="0">
                <a:solidFill>
                  <a:srgbClr val="251D20"/>
                </a:solidFill>
                <a:latin typeface="Calibri"/>
                <a:cs typeface="Calibri"/>
              </a:rPr>
              <a:t>лучшего </a:t>
            </a:r>
            <a:r>
              <a:rPr sz="2300" spc="150" dirty="0">
                <a:solidFill>
                  <a:srgbClr val="251D20"/>
                </a:solidFill>
                <a:latin typeface="Calibri"/>
                <a:cs typeface="Calibri"/>
              </a:rPr>
              <a:t>наставника </a:t>
            </a:r>
            <a:r>
              <a:rPr sz="2300" spc="100" dirty="0">
                <a:solidFill>
                  <a:srgbClr val="251D20"/>
                </a:solidFill>
                <a:latin typeface="Calibri"/>
                <a:cs typeface="Calibri"/>
              </a:rPr>
              <a:t>региона/города/  </a:t>
            </a:r>
            <a:r>
              <a:rPr sz="2300" spc="105" dirty="0">
                <a:solidFill>
                  <a:srgbClr val="251D20"/>
                </a:solidFill>
                <a:latin typeface="Calibri"/>
                <a:cs typeface="Calibri"/>
              </a:rPr>
              <a:t>организации. </a:t>
            </a:r>
            <a:r>
              <a:rPr sz="2300" spc="114" dirty="0">
                <a:solidFill>
                  <a:srgbClr val="251D20"/>
                </a:solidFill>
                <a:latin typeface="Calibri"/>
                <a:cs typeface="Calibri"/>
              </a:rPr>
              <a:t>Общественное </a:t>
            </a:r>
            <a:r>
              <a:rPr sz="2300" spc="105" dirty="0">
                <a:solidFill>
                  <a:srgbClr val="251D20"/>
                </a:solidFill>
                <a:latin typeface="Calibri"/>
                <a:cs typeface="Calibri"/>
              </a:rPr>
              <a:t>признание</a:t>
            </a:r>
            <a:r>
              <a:rPr sz="2300" spc="-13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2300" spc="80" dirty="0">
                <a:solidFill>
                  <a:srgbClr val="251D20"/>
                </a:solidFill>
                <a:latin typeface="Calibri"/>
                <a:cs typeface="Calibri"/>
              </a:rPr>
              <a:t>и  </a:t>
            </a:r>
            <a:r>
              <a:rPr sz="2300" spc="95" dirty="0">
                <a:solidFill>
                  <a:srgbClr val="251D20"/>
                </a:solidFill>
                <a:latin typeface="Calibri"/>
                <a:cs typeface="Calibri"/>
              </a:rPr>
              <a:t>уважение. </a:t>
            </a:r>
            <a:r>
              <a:rPr sz="2300" spc="140" dirty="0">
                <a:solidFill>
                  <a:srgbClr val="251D20"/>
                </a:solidFill>
                <a:latin typeface="Calibri"/>
                <a:cs typeface="Calibri"/>
              </a:rPr>
              <a:t>Возможные</a:t>
            </a:r>
            <a:r>
              <a:rPr sz="2300" spc="-1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2300" spc="150" dirty="0">
                <a:solidFill>
                  <a:srgbClr val="251D20"/>
                </a:solidFill>
                <a:latin typeface="Calibri"/>
                <a:cs typeface="Calibri"/>
              </a:rPr>
              <a:t>льготы.</a:t>
            </a:r>
            <a:endParaRPr sz="2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488565" algn="l"/>
              </a:tabLst>
            </a:pPr>
            <a:r>
              <a:rPr sz="3000" spc="580" dirty="0">
                <a:solidFill>
                  <a:srgbClr val="251D20"/>
                </a:solidFill>
                <a:latin typeface="Calibri"/>
                <a:cs typeface="Calibri"/>
              </a:rPr>
              <a:t>ИЕРАРХИЯ	</a:t>
            </a:r>
            <a:r>
              <a:rPr sz="3000" spc="570" dirty="0">
                <a:solidFill>
                  <a:srgbClr val="251D20"/>
                </a:solidFill>
                <a:latin typeface="Calibri"/>
                <a:cs typeface="Calibri"/>
              </a:rPr>
              <a:t>НАСТАВНИКОВ</a:t>
            </a:r>
            <a:endParaRPr sz="3000" dirty="0">
              <a:latin typeface="Calibri"/>
              <a:cs typeface="Calibri"/>
            </a:endParaRPr>
          </a:p>
          <a:p>
            <a:pPr marL="12700" marR="122555">
              <a:lnSpc>
                <a:spcPct val="116500"/>
              </a:lnSpc>
              <a:spcBef>
                <a:spcPts val="95"/>
              </a:spcBef>
            </a:pPr>
            <a:r>
              <a:rPr sz="2200" spc="120" dirty="0">
                <a:solidFill>
                  <a:srgbClr val="251D20"/>
                </a:solidFill>
                <a:latin typeface="Calibri"/>
                <a:cs typeface="Calibri"/>
              </a:rPr>
              <a:t>Геймифицированная </a:t>
            </a:r>
            <a:r>
              <a:rPr sz="2200" spc="95" dirty="0">
                <a:solidFill>
                  <a:srgbClr val="251D20"/>
                </a:solidFill>
                <a:latin typeface="Calibri"/>
                <a:cs typeface="Calibri"/>
              </a:rPr>
              <a:t>иерархия </a:t>
            </a:r>
            <a:r>
              <a:rPr sz="2200" spc="125" dirty="0">
                <a:solidFill>
                  <a:srgbClr val="251D20"/>
                </a:solidFill>
                <a:latin typeface="Calibri"/>
                <a:cs typeface="Calibri"/>
              </a:rPr>
              <a:t>наставников:  </a:t>
            </a:r>
            <a:r>
              <a:rPr sz="2200" spc="60" dirty="0">
                <a:solidFill>
                  <a:srgbClr val="251D20"/>
                </a:solidFill>
                <a:latin typeface="Calibri"/>
                <a:cs typeface="Calibri"/>
              </a:rPr>
              <a:t>уровни, </a:t>
            </a:r>
            <a:r>
              <a:rPr sz="2200" spc="100" dirty="0">
                <a:solidFill>
                  <a:srgbClr val="251D20"/>
                </a:solidFill>
                <a:latin typeface="Calibri"/>
                <a:cs typeface="Calibri"/>
              </a:rPr>
              <a:t>достижения, </a:t>
            </a:r>
            <a:r>
              <a:rPr sz="2200" spc="90" dirty="0">
                <a:solidFill>
                  <a:srgbClr val="251D20"/>
                </a:solidFill>
                <a:latin typeface="Calibri"/>
                <a:cs typeface="Calibri"/>
              </a:rPr>
              <a:t>рейтинги. </a:t>
            </a:r>
            <a:r>
              <a:rPr sz="2200" spc="130" dirty="0">
                <a:solidFill>
                  <a:srgbClr val="251D20"/>
                </a:solidFill>
                <a:latin typeface="Calibri"/>
                <a:cs typeface="Calibri"/>
              </a:rPr>
              <a:t>Повышение  </a:t>
            </a:r>
            <a:r>
              <a:rPr sz="2200" spc="135" dirty="0">
                <a:solidFill>
                  <a:srgbClr val="251D20"/>
                </a:solidFill>
                <a:latin typeface="Calibri"/>
                <a:cs typeface="Calibri"/>
              </a:rPr>
              <a:t>лояльности</a:t>
            </a:r>
            <a:r>
              <a:rPr sz="2200" spc="35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2200" spc="165" dirty="0">
                <a:solidFill>
                  <a:srgbClr val="251D20"/>
                </a:solidFill>
                <a:latin typeface="Calibri"/>
                <a:cs typeface="Calibri"/>
              </a:rPr>
              <a:t>к</a:t>
            </a:r>
            <a:r>
              <a:rPr sz="2200" spc="4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2200" spc="110" dirty="0">
                <a:solidFill>
                  <a:srgbClr val="251D20"/>
                </a:solidFill>
                <a:latin typeface="Calibri"/>
                <a:cs typeface="Calibri"/>
              </a:rPr>
              <a:t>программе</a:t>
            </a:r>
            <a:r>
              <a:rPr sz="2200" spc="35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2200" spc="80" dirty="0">
                <a:solidFill>
                  <a:srgbClr val="251D20"/>
                </a:solidFill>
                <a:latin typeface="Calibri"/>
                <a:cs typeface="Calibri"/>
              </a:rPr>
              <a:t>и</a:t>
            </a:r>
            <a:r>
              <a:rPr sz="2200" spc="4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2200" spc="114" dirty="0">
                <a:solidFill>
                  <a:srgbClr val="251D20"/>
                </a:solidFill>
                <a:latin typeface="Calibri"/>
                <a:cs typeface="Calibri"/>
              </a:rPr>
              <a:t>вовлечение</a:t>
            </a:r>
            <a:r>
              <a:rPr sz="2200" spc="35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2200" spc="200" dirty="0">
                <a:solidFill>
                  <a:srgbClr val="251D20"/>
                </a:solidFill>
                <a:latin typeface="Calibri"/>
                <a:cs typeface="Calibri"/>
              </a:rPr>
              <a:t>в</a:t>
            </a:r>
            <a:r>
              <a:rPr sz="2200" spc="35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2200" spc="70" dirty="0">
                <a:solidFill>
                  <a:srgbClr val="251D20"/>
                </a:solidFill>
                <a:latin typeface="Calibri"/>
                <a:cs typeface="Calibri"/>
              </a:rPr>
              <a:t>нее  </a:t>
            </a:r>
            <a:r>
              <a:rPr sz="2200" spc="130" dirty="0">
                <a:solidFill>
                  <a:srgbClr val="251D20"/>
                </a:solidFill>
                <a:latin typeface="Calibri"/>
                <a:cs typeface="Calibri"/>
              </a:rPr>
              <a:t>молодых</a:t>
            </a:r>
            <a:r>
              <a:rPr sz="2200" spc="4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2200" spc="110" dirty="0">
                <a:solidFill>
                  <a:srgbClr val="251D20"/>
                </a:solidFill>
                <a:latin typeface="Calibri"/>
                <a:cs typeface="Calibri"/>
              </a:rPr>
              <a:t>кадров.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7533418" y="8191500"/>
            <a:ext cx="228600" cy="2095500"/>
          </a:xfrm>
          <a:custGeom>
            <a:avLst/>
            <a:gdLst/>
            <a:ahLst/>
            <a:cxnLst/>
            <a:rect l="l" t="t" r="r" b="b"/>
            <a:pathLst>
              <a:path w="228600" h="2095500">
                <a:moveTo>
                  <a:pt x="0" y="0"/>
                </a:moveTo>
                <a:lnTo>
                  <a:pt x="228598" y="0"/>
                </a:lnTo>
                <a:lnTo>
                  <a:pt x="228598" y="2095499"/>
                </a:lnTo>
                <a:lnTo>
                  <a:pt x="0" y="2095499"/>
                </a:lnTo>
                <a:lnTo>
                  <a:pt x="0" y="0"/>
                </a:lnTo>
                <a:close/>
              </a:path>
            </a:pathLst>
          </a:custGeom>
          <a:solidFill>
            <a:srgbClr val="251D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791305">
              <a:lnSpc>
                <a:spcPct val="100000"/>
              </a:lnSpc>
              <a:spcBef>
                <a:spcPts val="100"/>
              </a:spcBef>
            </a:pPr>
            <a:r>
              <a:rPr lang="en-US" spc="-5" dirty="0"/>
              <a:t>36</a:t>
            </a:r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6000" y="3464844"/>
            <a:ext cx="42532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195" dirty="0">
                <a:solidFill>
                  <a:srgbClr val="251D20"/>
                </a:solidFill>
                <a:latin typeface="Trebuchet MS"/>
                <a:cs typeface="Trebuchet MS"/>
              </a:rPr>
              <a:t>2020 </a:t>
            </a:r>
            <a:r>
              <a:rPr sz="3200" b="1" spc="-10" dirty="0">
                <a:solidFill>
                  <a:srgbClr val="251D20"/>
                </a:solidFill>
                <a:latin typeface="Trebuchet MS"/>
                <a:cs typeface="Trebuchet MS"/>
              </a:rPr>
              <a:t>И </a:t>
            </a:r>
            <a:r>
              <a:rPr sz="3200" b="1" spc="195" dirty="0">
                <a:solidFill>
                  <a:srgbClr val="251D20"/>
                </a:solidFill>
                <a:latin typeface="Trebuchet MS"/>
                <a:cs typeface="Trebuchet MS"/>
              </a:rPr>
              <a:t>2024</a:t>
            </a:r>
            <a:r>
              <a:rPr sz="3200" b="1" spc="204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3200" b="1" spc="270" dirty="0">
                <a:solidFill>
                  <a:srgbClr val="251D20"/>
                </a:solidFill>
                <a:latin typeface="Trebuchet MS"/>
                <a:cs typeface="Trebuchet MS"/>
              </a:rPr>
              <a:t>ГОДЫ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12700" marR="5080">
              <a:lnSpc>
                <a:spcPts val="7880"/>
              </a:lnSpc>
              <a:spcBef>
                <a:spcPts val="994"/>
              </a:spcBef>
            </a:pPr>
            <a:r>
              <a:rPr spc="280" dirty="0"/>
              <a:t>РЕКОМЕНДУЕМЫЕ</a:t>
            </a:r>
            <a:r>
              <a:rPr spc="-155" dirty="0"/>
              <a:t> </a:t>
            </a:r>
            <a:r>
              <a:rPr spc="240" dirty="0"/>
              <a:t>ЦЕЛЕВЫЕ  </a:t>
            </a:r>
            <a:r>
              <a:rPr spc="215" dirty="0"/>
              <a:t>ПОКАЗАТЕЛИ</a:t>
            </a:r>
            <a:r>
              <a:rPr spc="-100" dirty="0"/>
              <a:t> </a:t>
            </a:r>
            <a:r>
              <a:rPr spc="190" dirty="0"/>
              <a:t>ВНЕДРЕНИЯ</a:t>
            </a:r>
          </a:p>
        </p:txBody>
      </p:sp>
      <p:sp>
        <p:nvSpPr>
          <p:cNvPr id="4" name="object 4"/>
          <p:cNvSpPr/>
          <p:nvPr/>
        </p:nvSpPr>
        <p:spPr>
          <a:xfrm>
            <a:off x="17731599" y="4187552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731599" y="2740928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77785" y="3501611"/>
            <a:ext cx="9877424" cy="64293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182025" y="721299"/>
            <a:ext cx="5905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spc="-5" dirty="0">
                <a:latin typeface="Arial"/>
                <a:cs typeface="Arial"/>
              </a:rPr>
              <a:t>37</a:t>
            </a:r>
            <a:endParaRPr sz="4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6139" y="1138859"/>
            <a:ext cx="17440274" cy="9143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3439" y="251380"/>
            <a:ext cx="15410180" cy="74930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 marR="5080">
              <a:lnSpc>
                <a:spcPts val="2700"/>
              </a:lnSpc>
              <a:spcBef>
                <a:spcPts val="439"/>
              </a:spcBef>
            </a:pPr>
            <a:r>
              <a:rPr sz="2500" b="1" spc="260" dirty="0">
                <a:solidFill>
                  <a:srgbClr val="251D20"/>
                </a:solidFill>
                <a:latin typeface="Trebuchet MS"/>
                <a:cs typeface="Trebuchet MS"/>
              </a:rPr>
              <a:t>ПЕРВЫЙ </a:t>
            </a:r>
            <a:r>
              <a:rPr sz="2500" b="1" spc="170" dirty="0">
                <a:solidFill>
                  <a:srgbClr val="251D20"/>
                </a:solidFill>
                <a:latin typeface="Trebuchet MS"/>
                <a:cs typeface="Trebuchet MS"/>
              </a:rPr>
              <a:t>ГОД </a:t>
            </a:r>
            <a:r>
              <a:rPr sz="2500" b="1" spc="240" dirty="0">
                <a:solidFill>
                  <a:srgbClr val="251D20"/>
                </a:solidFill>
                <a:latin typeface="Trebuchet MS"/>
                <a:cs typeface="Trebuchet MS"/>
              </a:rPr>
              <a:t>ВНЕДРЕНИЯ </a:t>
            </a:r>
            <a:r>
              <a:rPr sz="2500" b="1" spc="229" dirty="0">
                <a:solidFill>
                  <a:srgbClr val="251D20"/>
                </a:solidFill>
                <a:latin typeface="Trebuchet MS"/>
                <a:cs typeface="Trebuchet MS"/>
              </a:rPr>
              <a:t>ЦЕЛЕВОЙ </a:t>
            </a:r>
            <a:r>
              <a:rPr sz="2500" b="1" spc="200" dirty="0">
                <a:solidFill>
                  <a:srgbClr val="251D20"/>
                </a:solidFill>
                <a:latin typeface="Trebuchet MS"/>
                <a:cs typeface="Trebuchet MS"/>
              </a:rPr>
              <a:t>МОДЕЛИ, </a:t>
            </a:r>
            <a:r>
              <a:rPr sz="2500" b="1" spc="210" dirty="0">
                <a:solidFill>
                  <a:srgbClr val="251D20"/>
                </a:solidFill>
                <a:latin typeface="Trebuchet MS"/>
                <a:cs typeface="Trebuchet MS"/>
              </a:rPr>
              <a:t>ДАЛЕЕ </a:t>
            </a:r>
            <a:r>
              <a:rPr sz="2500" b="1" spc="660" dirty="0">
                <a:solidFill>
                  <a:srgbClr val="251D20"/>
                </a:solidFill>
                <a:latin typeface="Trebuchet MS"/>
                <a:cs typeface="Trebuchet MS"/>
              </a:rPr>
              <a:t>– </a:t>
            </a:r>
            <a:r>
              <a:rPr sz="2500" b="1" spc="260" dirty="0">
                <a:solidFill>
                  <a:srgbClr val="251D20"/>
                </a:solidFill>
                <a:latin typeface="Trebuchet MS"/>
                <a:cs typeface="Trebuchet MS"/>
              </a:rPr>
              <a:t>СОХРАНЕНИЕ </a:t>
            </a:r>
            <a:r>
              <a:rPr sz="2500" b="1" spc="240" dirty="0">
                <a:solidFill>
                  <a:srgbClr val="251D20"/>
                </a:solidFill>
                <a:latin typeface="Trebuchet MS"/>
                <a:cs typeface="Trebuchet MS"/>
              </a:rPr>
              <a:t>ПОКАЗАТЕЛЯ </a:t>
            </a:r>
            <a:r>
              <a:rPr sz="2500" b="1" spc="195" dirty="0">
                <a:solidFill>
                  <a:srgbClr val="251D20"/>
                </a:solidFill>
                <a:latin typeface="Trebuchet MS"/>
                <a:cs typeface="Trebuchet MS"/>
              </a:rPr>
              <a:t>НА  </a:t>
            </a:r>
            <a:r>
              <a:rPr sz="2500" b="1" spc="245" dirty="0">
                <a:solidFill>
                  <a:srgbClr val="251D20"/>
                </a:solidFill>
                <a:latin typeface="Trebuchet MS"/>
                <a:cs typeface="Trebuchet MS"/>
              </a:rPr>
              <a:t>УРОВНЕ </a:t>
            </a:r>
            <a:r>
              <a:rPr sz="2500" b="1" spc="130" dirty="0">
                <a:solidFill>
                  <a:srgbClr val="251D20"/>
                </a:solidFill>
                <a:latin typeface="Trebuchet MS"/>
                <a:cs typeface="Trebuchet MS"/>
              </a:rPr>
              <a:t>НЕ </a:t>
            </a:r>
            <a:r>
              <a:rPr sz="2500" b="1" spc="225" dirty="0">
                <a:solidFill>
                  <a:srgbClr val="251D20"/>
                </a:solidFill>
                <a:latin typeface="Trebuchet MS"/>
                <a:cs typeface="Trebuchet MS"/>
              </a:rPr>
              <a:t>НИЖЕ </a:t>
            </a:r>
            <a:r>
              <a:rPr sz="2500" b="1" spc="280" dirty="0">
                <a:solidFill>
                  <a:srgbClr val="251D20"/>
                </a:solidFill>
                <a:latin typeface="Trebuchet MS"/>
                <a:cs typeface="Trebuchet MS"/>
              </a:rPr>
              <a:t>МИНИМАЛЬНОГО</a:t>
            </a:r>
            <a:r>
              <a:rPr sz="2500" b="1" spc="86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500" b="1" spc="254" dirty="0">
                <a:solidFill>
                  <a:srgbClr val="251D20"/>
                </a:solidFill>
                <a:latin typeface="Trebuchet MS"/>
                <a:cs typeface="Trebuchet MS"/>
              </a:rPr>
              <a:t>ЗНАЧЕНИЯ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192369" y="377854"/>
            <a:ext cx="5905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spc="-5" dirty="0">
                <a:latin typeface="Arial"/>
                <a:cs typeface="Arial"/>
              </a:rPr>
              <a:t>38</a:t>
            </a:r>
            <a:endParaRPr sz="4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2447" y="252341"/>
            <a:ext cx="226885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10" dirty="0">
                <a:solidFill>
                  <a:srgbClr val="251D20"/>
                </a:solidFill>
                <a:latin typeface="Trebuchet MS"/>
                <a:cs typeface="Trebuchet MS"/>
              </a:rPr>
              <a:t>К </a:t>
            </a:r>
            <a:r>
              <a:rPr sz="2500" b="1" spc="150" dirty="0">
                <a:solidFill>
                  <a:srgbClr val="251D20"/>
                </a:solidFill>
                <a:latin typeface="Trebuchet MS"/>
                <a:cs typeface="Trebuchet MS"/>
              </a:rPr>
              <a:t>2024</a:t>
            </a:r>
            <a:r>
              <a:rPr sz="2500" b="1" spc="-11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500" b="1" spc="195" dirty="0">
                <a:solidFill>
                  <a:srgbClr val="251D20"/>
                </a:solidFill>
                <a:latin typeface="Trebuchet MS"/>
                <a:cs typeface="Trebuchet MS"/>
              </a:rPr>
              <a:t>ГОДУ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0531" y="1028703"/>
            <a:ext cx="17345024" cy="8858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6964046" y="199412"/>
            <a:ext cx="5905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spc="-5" dirty="0">
                <a:latin typeface="Arial"/>
                <a:cs typeface="Arial"/>
              </a:rPr>
              <a:t>39</a:t>
            </a:r>
            <a:endParaRPr sz="4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15464E-E9D4-46C3-9E0E-52241BB479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6000" y="956946"/>
            <a:ext cx="16256000" cy="1231106"/>
          </a:xfrm>
        </p:spPr>
        <p:txBody>
          <a:bodyPr/>
          <a:lstStyle/>
          <a:p>
            <a:pPr algn="ctr"/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B44A49F-1341-4D85-88F0-F0ABCE7819FA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609600" y="2857500"/>
            <a:ext cx="17678400" cy="2462213"/>
          </a:xfrm>
        </p:spPr>
        <p:txBody>
          <a:bodyPr/>
          <a:lstStyle/>
          <a:p>
            <a:pPr algn="ctr"/>
            <a:r>
              <a:rPr lang="ru-RU" sz="8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Самбулатова</a:t>
            </a: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Лиза </a:t>
            </a:r>
            <a:r>
              <a:rPr lang="ru-RU" sz="8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Адлановна</a:t>
            </a:r>
            <a:endParaRPr lang="ru-RU" sz="8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8962-904-49-45</a:t>
            </a: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248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6676" y="797412"/>
            <a:ext cx="7254240" cy="3162300"/>
          </a:xfrm>
          <a:prstGeom prst="rect">
            <a:avLst/>
          </a:prstGeom>
          <a:solidFill>
            <a:srgbClr val="EBF0F1"/>
          </a:solidFill>
          <a:ln w="74246">
            <a:solidFill>
              <a:srgbClr val="251D2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7050">
              <a:latin typeface="Times New Roman"/>
              <a:cs typeface="Times New Roman"/>
            </a:endParaRPr>
          </a:p>
          <a:p>
            <a:pPr marL="522605">
              <a:lnSpc>
                <a:spcPct val="100000"/>
              </a:lnSpc>
            </a:pPr>
            <a:r>
              <a:rPr sz="6500" b="1" spc="300" dirty="0">
                <a:solidFill>
                  <a:srgbClr val="251D20"/>
                </a:solidFill>
                <a:latin typeface="Trebuchet MS"/>
                <a:cs typeface="Trebuchet MS"/>
              </a:rPr>
              <a:t>ПРОБЛЕМЫ</a:t>
            </a:r>
            <a:endParaRPr sz="6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309116"/>
            <a:ext cx="1028700" cy="1276350"/>
          </a:xfrm>
          <a:custGeom>
            <a:avLst/>
            <a:gdLst/>
            <a:ahLst/>
            <a:cxnLst/>
            <a:rect l="l" t="t" r="r" b="b"/>
            <a:pathLst>
              <a:path w="1028700" h="1276350">
                <a:moveTo>
                  <a:pt x="0" y="0"/>
                </a:moveTo>
                <a:lnTo>
                  <a:pt x="1028699" y="0"/>
                </a:lnTo>
                <a:lnTo>
                  <a:pt x="1028699" y="1276349"/>
                </a:lnTo>
                <a:lnTo>
                  <a:pt x="0" y="1276349"/>
                </a:lnTo>
                <a:lnTo>
                  <a:pt x="0" y="0"/>
                </a:lnTo>
                <a:close/>
              </a:path>
            </a:pathLst>
          </a:custGeom>
          <a:solidFill>
            <a:srgbClr val="28A0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31599" y="4187552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731599" y="2740934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533418" y="8191503"/>
            <a:ext cx="228600" cy="2095500"/>
          </a:xfrm>
          <a:custGeom>
            <a:avLst/>
            <a:gdLst/>
            <a:ahLst/>
            <a:cxnLst/>
            <a:rect l="l" t="t" r="r" b="b"/>
            <a:pathLst>
              <a:path w="228600" h="2095500">
                <a:moveTo>
                  <a:pt x="0" y="0"/>
                </a:moveTo>
                <a:lnTo>
                  <a:pt x="228598" y="0"/>
                </a:lnTo>
                <a:lnTo>
                  <a:pt x="228598" y="2095496"/>
                </a:lnTo>
                <a:lnTo>
                  <a:pt x="0" y="2095496"/>
                </a:lnTo>
                <a:lnTo>
                  <a:pt x="0" y="0"/>
                </a:lnTo>
                <a:close/>
              </a:path>
            </a:pathLst>
          </a:custGeom>
          <a:solidFill>
            <a:srgbClr val="28A0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26676" y="6065442"/>
            <a:ext cx="7254240" cy="3162300"/>
          </a:xfrm>
          <a:prstGeom prst="rect">
            <a:avLst/>
          </a:prstGeom>
          <a:solidFill>
            <a:srgbClr val="EBF0F1"/>
          </a:solidFill>
          <a:ln w="74246">
            <a:solidFill>
              <a:srgbClr val="251D2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7050">
              <a:latin typeface="Times New Roman"/>
              <a:cs typeface="Times New Roman"/>
            </a:endParaRPr>
          </a:p>
          <a:p>
            <a:pPr marL="522605">
              <a:lnSpc>
                <a:spcPct val="100000"/>
              </a:lnSpc>
            </a:pPr>
            <a:r>
              <a:rPr sz="6500" b="1" spc="165" dirty="0">
                <a:solidFill>
                  <a:srgbClr val="251D20"/>
                </a:solidFill>
                <a:latin typeface="Trebuchet MS"/>
                <a:cs typeface="Trebuchet MS"/>
              </a:rPr>
              <a:t>ПОТРЕБНОСТИ</a:t>
            </a:r>
            <a:endParaRPr sz="65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737470" y="635210"/>
            <a:ext cx="132751" cy="1327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737470" y="1608718"/>
            <a:ext cx="132751" cy="1327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37470" y="2095473"/>
            <a:ext cx="132751" cy="1327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737470" y="3068981"/>
            <a:ext cx="132751" cy="132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737470" y="4042490"/>
            <a:ext cx="132751" cy="132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096058" y="369840"/>
            <a:ext cx="7610475" cy="396621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478155">
              <a:lnSpc>
                <a:spcPts val="3829"/>
              </a:lnSpc>
              <a:spcBef>
                <a:spcPts val="535"/>
              </a:spcBef>
            </a:pPr>
            <a:r>
              <a:rPr sz="3500" spc="275" dirty="0">
                <a:solidFill>
                  <a:srgbClr val="28A0B0"/>
                </a:solidFill>
                <a:latin typeface="Calibri"/>
                <a:cs typeface="Calibri"/>
              </a:rPr>
              <a:t>низкая </a:t>
            </a:r>
            <a:r>
              <a:rPr sz="3500" spc="270" dirty="0">
                <a:solidFill>
                  <a:srgbClr val="28A0B0"/>
                </a:solidFill>
                <a:latin typeface="Calibri"/>
                <a:cs typeface="Calibri"/>
              </a:rPr>
              <a:t>мотивация</a:t>
            </a:r>
            <a:r>
              <a:rPr sz="3500" spc="114" dirty="0">
                <a:solidFill>
                  <a:srgbClr val="28A0B0"/>
                </a:solidFill>
                <a:latin typeface="Calibri"/>
                <a:cs typeface="Calibri"/>
              </a:rPr>
              <a:t> </a:t>
            </a:r>
            <a:r>
              <a:rPr sz="3500" spc="270" dirty="0">
                <a:solidFill>
                  <a:srgbClr val="251D20"/>
                </a:solidFill>
                <a:latin typeface="Calibri"/>
                <a:cs typeface="Calibri"/>
              </a:rPr>
              <a:t>обучающихся  </a:t>
            </a:r>
            <a:r>
              <a:rPr sz="3500" spc="125" dirty="0">
                <a:solidFill>
                  <a:srgbClr val="251D20"/>
                </a:solidFill>
                <a:latin typeface="Calibri"/>
                <a:cs typeface="Calibri"/>
              </a:rPr>
              <a:t>и </a:t>
            </a:r>
            <a:r>
              <a:rPr sz="3500" spc="260" dirty="0">
                <a:solidFill>
                  <a:srgbClr val="251D20"/>
                </a:solidFill>
                <a:latin typeface="Calibri"/>
                <a:cs typeface="Calibri"/>
              </a:rPr>
              <a:t>педагогов </a:t>
            </a:r>
            <a:r>
              <a:rPr sz="3500" spc="265" dirty="0">
                <a:solidFill>
                  <a:srgbClr val="251D20"/>
                </a:solidFill>
                <a:latin typeface="Calibri"/>
                <a:cs typeface="Calibri"/>
              </a:rPr>
              <a:t>к </a:t>
            </a:r>
            <a:r>
              <a:rPr sz="3500" spc="235" dirty="0">
                <a:solidFill>
                  <a:srgbClr val="251D20"/>
                </a:solidFill>
                <a:latin typeface="Calibri"/>
                <a:cs typeface="Calibri"/>
              </a:rPr>
              <a:t>изменениям  </a:t>
            </a:r>
            <a:r>
              <a:rPr sz="3500" spc="275" dirty="0">
                <a:solidFill>
                  <a:srgbClr val="251D20"/>
                </a:solidFill>
                <a:latin typeface="Calibri"/>
                <a:cs typeface="Calibri"/>
              </a:rPr>
              <a:t>низкая </a:t>
            </a:r>
            <a:r>
              <a:rPr sz="3500" spc="280" dirty="0">
                <a:solidFill>
                  <a:srgbClr val="251D20"/>
                </a:solidFill>
                <a:latin typeface="Calibri"/>
                <a:cs typeface="Calibri"/>
              </a:rPr>
              <a:t>вовлеченность  </a:t>
            </a:r>
            <a:r>
              <a:rPr sz="3500" spc="250" dirty="0">
                <a:solidFill>
                  <a:srgbClr val="251D20"/>
                </a:solidFill>
                <a:latin typeface="Calibri"/>
                <a:cs typeface="Calibri"/>
              </a:rPr>
              <a:t>профессионально-личностное  </a:t>
            </a:r>
            <a:r>
              <a:rPr sz="3500" spc="260" dirty="0">
                <a:solidFill>
                  <a:srgbClr val="28A0B0"/>
                </a:solidFill>
                <a:latin typeface="Calibri"/>
                <a:cs typeface="Calibri"/>
              </a:rPr>
              <a:t>выгорание </a:t>
            </a:r>
            <a:r>
              <a:rPr sz="3500" spc="260" dirty="0">
                <a:solidFill>
                  <a:srgbClr val="251D20"/>
                </a:solidFill>
                <a:latin typeface="Calibri"/>
                <a:cs typeface="Calibri"/>
              </a:rPr>
              <a:t>педагогов  </a:t>
            </a:r>
            <a:r>
              <a:rPr sz="3500" spc="265" dirty="0">
                <a:solidFill>
                  <a:srgbClr val="28A0B0"/>
                </a:solidFill>
                <a:latin typeface="Calibri"/>
                <a:cs typeface="Calibri"/>
              </a:rPr>
              <a:t>инертность </a:t>
            </a:r>
            <a:r>
              <a:rPr sz="3500" spc="254" dirty="0">
                <a:solidFill>
                  <a:srgbClr val="251D20"/>
                </a:solidFill>
                <a:latin typeface="Calibri"/>
                <a:cs typeface="Calibri"/>
              </a:rPr>
              <a:t>образовательной  </a:t>
            </a:r>
            <a:r>
              <a:rPr sz="3500" spc="325" dirty="0">
                <a:solidFill>
                  <a:srgbClr val="251D20"/>
                </a:solidFill>
                <a:latin typeface="Calibri"/>
                <a:cs typeface="Calibri"/>
              </a:rPr>
              <a:t>системы</a:t>
            </a:r>
            <a:endParaRPr sz="3500">
              <a:latin typeface="Calibri"/>
              <a:cs typeface="Calibri"/>
            </a:endParaRPr>
          </a:p>
          <a:p>
            <a:pPr marL="12700">
              <a:lnSpc>
                <a:spcPts val="3785"/>
              </a:lnSpc>
            </a:pPr>
            <a:r>
              <a:rPr sz="3500" spc="254" dirty="0">
                <a:solidFill>
                  <a:srgbClr val="28A0B0"/>
                </a:solidFill>
                <a:latin typeface="Calibri"/>
                <a:cs typeface="Calibri"/>
              </a:rPr>
              <a:t>особые </a:t>
            </a:r>
            <a:r>
              <a:rPr sz="3500" spc="245" dirty="0">
                <a:solidFill>
                  <a:srgbClr val="28A0B0"/>
                </a:solidFill>
                <a:latin typeface="Calibri"/>
                <a:cs typeface="Calibri"/>
              </a:rPr>
              <a:t>потребности</a:t>
            </a:r>
            <a:r>
              <a:rPr sz="3500" spc="150" dirty="0">
                <a:solidFill>
                  <a:srgbClr val="28A0B0"/>
                </a:solidFill>
                <a:latin typeface="Calibri"/>
                <a:cs typeface="Calibri"/>
              </a:rPr>
              <a:t> </a:t>
            </a:r>
            <a:r>
              <a:rPr sz="3500" spc="270" dirty="0">
                <a:solidFill>
                  <a:srgbClr val="251D20"/>
                </a:solidFill>
                <a:latin typeface="Calibri"/>
                <a:cs typeface="Calibri"/>
              </a:rPr>
              <a:t>обучающихся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737470" y="5816077"/>
            <a:ext cx="132751" cy="1327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737470" y="6302831"/>
            <a:ext cx="132751" cy="1327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737470" y="7276340"/>
            <a:ext cx="132751" cy="1327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737470" y="7763095"/>
            <a:ext cx="132751" cy="1327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737470" y="8249849"/>
            <a:ext cx="132751" cy="132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9096058" y="5550708"/>
            <a:ext cx="8354059" cy="347980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algn="just">
              <a:lnSpc>
                <a:spcPts val="3829"/>
              </a:lnSpc>
              <a:spcBef>
                <a:spcPts val="535"/>
              </a:spcBef>
            </a:pPr>
            <a:r>
              <a:rPr sz="3500" spc="305" dirty="0">
                <a:solidFill>
                  <a:srgbClr val="251D20"/>
                </a:solidFill>
                <a:latin typeface="Calibri"/>
                <a:cs typeface="Calibri"/>
              </a:rPr>
              <a:t>быть </a:t>
            </a:r>
            <a:r>
              <a:rPr sz="3500" spc="315" dirty="0">
                <a:solidFill>
                  <a:srgbClr val="251D20"/>
                </a:solidFill>
                <a:latin typeface="Calibri"/>
                <a:cs typeface="Calibri"/>
              </a:rPr>
              <a:t>важным </a:t>
            </a:r>
            <a:r>
              <a:rPr sz="3500" spc="125" dirty="0">
                <a:solidFill>
                  <a:srgbClr val="251D20"/>
                </a:solidFill>
                <a:latin typeface="Calibri"/>
                <a:cs typeface="Calibri"/>
              </a:rPr>
              <a:t>и </a:t>
            </a:r>
            <a:r>
              <a:rPr sz="3500" spc="260" dirty="0">
                <a:solidFill>
                  <a:srgbClr val="28A0B0"/>
                </a:solidFill>
                <a:latin typeface="Calibri"/>
                <a:cs typeface="Calibri"/>
              </a:rPr>
              <a:t>признанным </a:t>
            </a:r>
            <a:r>
              <a:rPr sz="3500" spc="210" dirty="0">
                <a:solidFill>
                  <a:srgbClr val="251D20"/>
                </a:solidFill>
                <a:latin typeface="Calibri"/>
                <a:cs typeface="Calibri"/>
              </a:rPr>
              <a:t>другими  </a:t>
            </a:r>
            <a:r>
              <a:rPr sz="3500" spc="220" dirty="0">
                <a:solidFill>
                  <a:srgbClr val="28A0B0"/>
                </a:solidFill>
                <a:latin typeface="Calibri"/>
                <a:cs typeface="Calibri"/>
              </a:rPr>
              <a:t>понять</a:t>
            </a:r>
            <a:r>
              <a:rPr sz="3500" spc="220" dirty="0">
                <a:solidFill>
                  <a:srgbClr val="251D20"/>
                </a:solidFill>
                <a:latin typeface="Calibri"/>
                <a:cs typeface="Calibri"/>
              </a:rPr>
              <a:t>, </a:t>
            </a:r>
            <a:r>
              <a:rPr sz="3500" spc="290" dirty="0">
                <a:solidFill>
                  <a:srgbClr val="251D20"/>
                </a:solidFill>
                <a:latin typeface="Calibri"/>
                <a:cs typeface="Calibri"/>
              </a:rPr>
              <a:t>кто </a:t>
            </a:r>
            <a:r>
              <a:rPr sz="3500" spc="70" dirty="0">
                <a:solidFill>
                  <a:srgbClr val="251D20"/>
                </a:solidFill>
                <a:latin typeface="Calibri"/>
                <a:cs typeface="Calibri"/>
              </a:rPr>
              <a:t>я, </a:t>
            </a:r>
            <a:r>
              <a:rPr sz="3500" spc="240" dirty="0">
                <a:solidFill>
                  <a:srgbClr val="251D20"/>
                </a:solidFill>
                <a:latin typeface="Calibri"/>
                <a:cs typeface="Calibri"/>
              </a:rPr>
              <a:t>чего </a:t>
            </a:r>
            <a:r>
              <a:rPr sz="3500" spc="155" dirty="0">
                <a:solidFill>
                  <a:srgbClr val="251D20"/>
                </a:solidFill>
                <a:latin typeface="Calibri"/>
                <a:cs typeface="Calibri"/>
              </a:rPr>
              <a:t>хочу, </a:t>
            </a:r>
            <a:r>
              <a:rPr sz="3500" spc="285" dirty="0">
                <a:solidFill>
                  <a:srgbClr val="251D20"/>
                </a:solidFill>
                <a:latin typeface="Calibri"/>
                <a:cs typeface="Calibri"/>
              </a:rPr>
              <a:t>свои сильные  </a:t>
            </a:r>
            <a:r>
              <a:rPr sz="3500" spc="235" dirty="0">
                <a:solidFill>
                  <a:srgbClr val="251D20"/>
                </a:solidFill>
                <a:latin typeface="Calibri"/>
                <a:cs typeface="Calibri"/>
              </a:rPr>
              <a:t>стороны, </a:t>
            </a:r>
            <a:r>
              <a:rPr sz="3500" spc="265" dirty="0">
                <a:solidFill>
                  <a:srgbClr val="251D20"/>
                </a:solidFill>
                <a:latin typeface="Calibri"/>
                <a:cs typeface="Calibri"/>
              </a:rPr>
              <a:t>интересы </a:t>
            </a:r>
            <a:r>
              <a:rPr sz="3500" spc="125" dirty="0">
                <a:solidFill>
                  <a:srgbClr val="251D20"/>
                </a:solidFill>
                <a:latin typeface="Calibri"/>
                <a:cs typeface="Calibri"/>
              </a:rPr>
              <a:t>и</a:t>
            </a:r>
            <a:r>
              <a:rPr sz="3500" spc="12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500" spc="315" dirty="0">
                <a:solidFill>
                  <a:srgbClr val="251D20"/>
                </a:solidFill>
                <a:latin typeface="Calibri"/>
                <a:cs typeface="Calibri"/>
              </a:rPr>
              <a:t>мечты</a:t>
            </a:r>
            <a:endParaRPr sz="3500">
              <a:latin typeface="Calibri"/>
              <a:cs typeface="Calibri"/>
            </a:endParaRPr>
          </a:p>
          <a:p>
            <a:pPr marL="12700" marR="1995170">
              <a:lnSpc>
                <a:spcPts val="3829"/>
              </a:lnSpc>
              <a:spcBef>
                <a:spcPts val="5"/>
              </a:spcBef>
            </a:pPr>
            <a:r>
              <a:rPr sz="3500" spc="220" dirty="0">
                <a:solidFill>
                  <a:srgbClr val="251D20"/>
                </a:solidFill>
                <a:latin typeface="Calibri"/>
                <a:cs typeface="Calibri"/>
              </a:rPr>
              <a:t>понять, </a:t>
            </a:r>
            <a:r>
              <a:rPr sz="3500" spc="245" dirty="0">
                <a:solidFill>
                  <a:srgbClr val="251D20"/>
                </a:solidFill>
                <a:latin typeface="Calibri"/>
                <a:cs typeface="Calibri"/>
              </a:rPr>
              <a:t>кем </a:t>
            </a:r>
            <a:r>
              <a:rPr sz="3500" spc="204" dirty="0">
                <a:solidFill>
                  <a:srgbClr val="251D20"/>
                </a:solidFill>
                <a:latin typeface="Calibri"/>
                <a:cs typeface="Calibri"/>
              </a:rPr>
              <a:t>мне </a:t>
            </a:r>
            <a:r>
              <a:rPr sz="3500" spc="305" dirty="0">
                <a:solidFill>
                  <a:srgbClr val="251D20"/>
                </a:solidFill>
                <a:latin typeface="Calibri"/>
                <a:cs typeface="Calibri"/>
              </a:rPr>
              <a:t>быть  </a:t>
            </a:r>
            <a:r>
              <a:rPr sz="3500" spc="275" dirty="0">
                <a:solidFill>
                  <a:srgbClr val="251D20"/>
                </a:solidFill>
                <a:latin typeface="Calibri"/>
                <a:cs typeface="Calibri"/>
              </a:rPr>
              <a:t>проявить </a:t>
            </a:r>
            <a:r>
              <a:rPr sz="3500" spc="170" dirty="0">
                <a:solidFill>
                  <a:srgbClr val="251D20"/>
                </a:solidFill>
                <a:latin typeface="Calibri"/>
                <a:cs typeface="Calibri"/>
              </a:rPr>
              <a:t>себя, </a:t>
            </a:r>
            <a:r>
              <a:rPr sz="3500" spc="285" dirty="0">
                <a:solidFill>
                  <a:srgbClr val="251D20"/>
                </a:solidFill>
                <a:latin typeface="Calibri"/>
                <a:cs typeface="Calibri"/>
              </a:rPr>
              <a:t>свои</a:t>
            </a:r>
            <a:r>
              <a:rPr sz="3500" spc="165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500" spc="320" dirty="0">
                <a:solidFill>
                  <a:srgbClr val="28A0B0"/>
                </a:solidFill>
                <a:latin typeface="Calibri"/>
                <a:cs typeface="Calibri"/>
              </a:rPr>
              <a:t>таланты</a:t>
            </a:r>
            <a:endParaRPr sz="3500">
              <a:latin typeface="Calibri"/>
              <a:cs typeface="Calibri"/>
            </a:endParaRPr>
          </a:p>
          <a:p>
            <a:pPr marL="12700" marR="911225">
              <a:lnSpc>
                <a:spcPts val="3829"/>
              </a:lnSpc>
              <a:spcBef>
                <a:spcPts val="5"/>
              </a:spcBef>
            </a:pPr>
            <a:r>
              <a:rPr sz="3500" spc="260" dirty="0">
                <a:solidFill>
                  <a:srgbClr val="251D20"/>
                </a:solidFill>
                <a:latin typeface="Calibri"/>
                <a:cs typeface="Calibri"/>
              </a:rPr>
              <a:t>получить </a:t>
            </a:r>
            <a:r>
              <a:rPr sz="3500" spc="225" dirty="0">
                <a:solidFill>
                  <a:srgbClr val="28A0B0"/>
                </a:solidFill>
                <a:latin typeface="Calibri"/>
                <a:cs typeface="Calibri"/>
              </a:rPr>
              <a:t>поддержку </a:t>
            </a:r>
            <a:r>
              <a:rPr sz="3500" spc="270" dirty="0">
                <a:solidFill>
                  <a:srgbClr val="251D20"/>
                </a:solidFill>
                <a:latin typeface="Calibri"/>
                <a:cs typeface="Calibri"/>
              </a:rPr>
              <a:t>от</a:t>
            </a:r>
            <a:r>
              <a:rPr sz="3500" spc="9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500" spc="290" dirty="0">
                <a:solidFill>
                  <a:srgbClr val="251D20"/>
                </a:solidFill>
                <a:latin typeface="Calibri"/>
                <a:cs typeface="Calibri"/>
              </a:rPr>
              <a:t>значимых  </a:t>
            </a:r>
            <a:r>
              <a:rPr sz="3500" spc="245" dirty="0">
                <a:solidFill>
                  <a:srgbClr val="251D20"/>
                </a:solidFill>
                <a:latin typeface="Calibri"/>
                <a:cs typeface="Calibri"/>
              </a:rPr>
              <a:t>людей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379401" y="110333"/>
            <a:ext cx="3079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latin typeface="Arial"/>
                <a:cs typeface="Arial"/>
              </a:rPr>
              <a:t>5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0" y="478105"/>
            <a:ext cx="15735300" cy="1064073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12700" marR="5080">
              <a:lnSpc>
                <a:spcPts val="7880"/>
              </a:lnSpc>
              <a:spcBef>
                <a:spcPts val="994"/>
              </a:spcBef>
            </a:pPr>
            <a:r>
              <a:rPr sz="6000" b="1" spc="210" dirty="0">
                <a:solidFill>
                  <a:srgbClr val="251D20"/>
                </a:solidFill>
                <a:latin typeface="Trebuchet MS"/>
                <a:cs typeface="Trebuchet MS"/>
              </a:rPr>
              <a:t>ЦЕЛЕВАЯ </a:t>
            </a:r>
            <a:r>
              <a:rPr sz="6000" b="1" spc="254" dirty="0">
                <a:solidFill>
                  <a:srgbClr val="251D20"/>
                </a:solidFill>
                <a:latin typeface="Trebuchet MS"/>
                <a:cs typeface="Trebuchet MS"/>
              </a:rPr>
              <a:t>МОДЕЛЬ</a:t>
            </a:r>
            <a:r>
              <a:rPr lang="ru-RU" sz="6000" b="1" spc="254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6000" b="1" spc="300" dirty="0">
                <a:solidFill>
                  <a:srgbClr val="251D20"/>
                </a:solidFill>
                <a:latin typeface="Trebuchet MS"/>
                <a:cs typeface="Trebuchet MS"/>
              </a:rPr>
              <a:t>Н</a:t>
            </a:r>
            <a:r>
              <a:rPr sz="6000" b="1" spc="395" dirty="0">
                <a:solidFill>
                  <a:srgbClr val="251D20"/>
                </a:solidFill>
                <a:latin typeface="Trebuchet MS"/>
                <a:cs typeface="Trebuchet MS"/>
              </a:rPr>
              <a:t>А</a:t>
            </a:r>
            <a:r>
              <a:rPr sz="6000" b="1" spc="445" dirty="0">
                <a:solidFill>
                  <a:srgbClr val="251D20"/>
                </a:solidFill>
                <a:latin typeface="Trebuchet MS"/>
                <a:cs typeface="Trebuchet MS"/>
              </a:rPr>
              <a:t>С</a:t>
            </a:r>
            <a:r>
              <a:rPr sz="6000" b="1" spc="-85" dirty="0">
                <a:solidFill>
                  <a:srgbClr val="251D20"/>
                </a:solidFill>
                <a:latin typeface="Trebuchet MS"/>
                <a:cs typeface="Trebuchet MS"/>
              </a:rPr>
              <a:t>Т</a:t>
            </a:r>
            <a:r>
              <a:rPr sz="6000" b="1" spc="395" dirty="0">
                <a:solidFill>
                  <a:srgbClr val="251D20"/>
                </a:solidFill>
                <a:latin typeface="Trebuchet MS"/>
                <a:cs typeface="Trebuchet MS"/>
              </a:rPr>
              <a:t>А</a:t>
            </a:r>
            <a:r>
              <a:rPr sz="6000" b="1" spc="434" dirty="0">
                <a:solidFill>
                  <a:srgbClr val="251D20"/>
                </a:solidFill>
                <a:latin typeface="Trebuchet MS"/>
                <a:cs typeface="Trebuchet MS"/>
              </a:rPr>
              <a:t>В</a:t>
            </a:r>
            <a:r>
              <a:rPr sz="6000" b="1" spc="300" dirty="0">
                <a:solidFill>
                  <a:srgbClr val="251D20"/>
                </a:solidFill>
                <a:latin typeface="Trebuchet MS"/>
                <a:cs typeface="Trebuchet MS"/>
              </a:rPr>
              <a:t>Н</a:t>
            </a:r>
            <a:r>
              <a:rPr sz="6000" b="1" spc="125" dirty="0">
                <a:solidFill>
                  <a:srgbClr val="251D20"/>
                </a:solidFill>
                <a:latin typeface="Trebuchet MS"/>
                <a:cs typeface="Trebuchet MS"/>
              </a:rPr>
              <a:t>И</a:t>
            </a:r>
            <a:r>
              <a:rPr sz="6000" b="1" spc="590" dirty="0">
                <a:solidFill>
                  <a:srgbClr val="251D20"/>
                </a:solidFill>
                <a:latin typeface="Trebuchet MS"/>
                <a:cs typeface="Trebuchet MS"/>
              </a:rPr>
              <a:t>Ч</a:t>
            </a:r>
            <a:r>
              <a:rPr sz="6000" b="1" spc="40" dirty="0">
                <a:solidFill>
                  <a:srgbClr val="251D20"/>
                </a:solidFill>
                <a:latin typeface="Trebuchet MS"/>
                <a:cs typeface="Trebuchet MS"/>
              </a:rPr>
              <a:t>Е</a:t>
            </a:r>
            <a:r>
              <a:rPr sz="6000" b="1" spc="445" dirty="0">
                <a:solidFill>
                  <a:srgbClr val="251D20"/>
                </a:solidFill>
                <a:latin typeface="Trebuchet MS"/>
                <a:cs typeface="Trebuchet MS"/>
              </a:rPr>
              <a:t>С</a:t>
            </a:r>
            <a:r>
              <a:rPr sz="6000" b="1" spc="-85" dirty="0">
                <a:solidFill>
                  <a:srgbClr val="251D20"/>
                </a:solidFill>
                <a:latin typeface="Trebuchet MS"/>
                <a:cs typeface="Trebuchet MS"/>
              </a:rPr>
              <a:t>Т</a:t>
            </a:r>
            <a:r>
              <a:rPr sz="6000" b="1" spc="434" dirty="0">
                <a:solidFill>
                  <a:srgbClr val="251D20"/>
                </a:solidFill>
                <a:latin typeface="Trebuchet MS"/>
                <a:cs typeface="Trebuchet MS"/>
              </a:rPr>
              <a:t>В</a:t>
            </a:r>
            <a:r>
              <a:rPr sz="6000" b="1" spc="254" dirty="0">
                <a:solidFill>
                  <a:srgbClr val="251D20"/>
                </a:solidFill>
                <a:latin typeface="Trebuchet MS"/>
                <a:cs typeface="Trebuchet MS"/>
              </a:rPr>
              <a:t>А</a:t>
            </a:r>
            <a:endParaRPr sz="60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2021" y="1819642"/>
            <a:ext cx="15526812" cy="84779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50" b="1" spc="345" dirty="0">
                <a:solidFill>
                  <a:srgbClr val="251D20"/>
                </a:solidFill>
                <a:latin typeface="Trebuchet MS"/>
                <a:cs typeface="Trebuchet MS"/>
              </a:rPr>
              <a:t>ЦЕЛЬ</a:t>
            </a:r>
            <a:endParaRPr sz="3050" dirty="0">
              <a:latin typeface="Trebuchet MS"/>
              <a:cs typeface="Trebuchet MS"/>
            </a:endParaRPr>
          </a:p>
          <a:p>
            <a:pPr marL="12700" marR="5080">
              <a:lnSpc>
                <a:spcPct val="117000"/>
              </a:lnSpc>
              <a:spcBef>
                <a:spcPts val="2165"/>
              </a:spcBef>
            </a:pPr>
            <a:r>
              <a:rPr lang="ru-RU" sz="3200" dirty="0"/>
              <a:t>Повышение эффективности системы образования Российской Федерации через: </a:t>
            </a:r>
          </a:p>
          <a:p>
            <a:pPr marL="12700" marR="5080">
              <a:lnSpc>
                <a:spcPct val="117000"/>
              </a:lnSpc>
              <a:spcBef>
                <a:spcPts val="2165"/>
              </a:spcBef>
            </a:pPr>
            <a:r>
              <a:rPr lang="ru-RU" sz="3200" dirty="0"/>
              <a:t>● улучшение показателей конкретной образовательной организации в образовательной, культурной, спортивной и других сферах, </a:t>
            </a:r>
          </a:p>
          <a:p>
            <a:pPr marL="12700" marR="5080">
              <a:lnSpc>
                <a:spcPct val="117000"/>
              </a:lnSpc>
              <a:spcBef>
                <a:spcPts val="2165"/>
              </a:spcBef>
            </a:pPr>
            <a:r>
              <a:rPr lang="ru-RU" sz="3200" dirty="0"/>
              <a:t>● подготовку выпускника средней и старшей школ к самостоятельной жизни и успешному трудоустройству в мире нестабильности и неопределенности, </a:t>
            </a:r>
          </a:p>
          <a:p>
            <a:pPr marL="12700" marR="5080">
              <a:lnSpc>
                <a:spcPct val="117000"/>
              </a:lnSpc>
              <a:spcBef>
                <a:spcPts val="2165"/>
              </a:spcBef>
            </a:pPr>
            <a:r>
              <a:rPr lang="ru-RU" sz="3200" dirty="0"/>
              <a:t>● раскрытие личностного, творческого, профессионального потенциала каждого учащегося, поддержка индивидуальной образовательной траектории, </a:t>
            </a:r>
          </a:p>
          <a:p>
            <a:pPr marL="12700" marR="5080">
              <a:lnSpc>
                <a:spcPct val="117000"/>
              </a:lnSpc>
              <a:spcBef>
                <a:spcPts val="2165"/>
              </a:spcBef>
            </a:pPr>
            <a:r>
              <a:rPr lang="ru-RU" sz="3200" dirty="0"/>
              <a:t>● создание экологичной среды для развития и повышения квалификации педагогов, увеличение числа закрепившихся в профессии педагогических кадров, </a:t>
            </a:r>
          </a:p>
          <a:p>
            <a:pPr marL="12700" marR="5080">
              <a:lnSpc>
                <a:spcPct val="117000"/>
              </a:lnSpc>
              <a:spcBef>
                <a:spcPts val="2165"/>
              </a:spcBef>
            </a:pPr>
            <a:r>
              <a:rPr lang="ru-RU" sz="3200" dirty="0"/>
              <a:t>● формирование открытого и эффективного сообщества вокруг образовательной организации, способного на комплексную поддержку ее деятельности.</a:t>
            </a:r>
            <a:endParaRPr lang="ru-RU" sz="305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731599" y="4187547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731599" y="2740931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28700" y="0"/>
            <a:ext cx="228600" cy="3121660"/>
          </a:xfrm>
          <a:custGeom>
            <a:avLst/>
            <a:gdLst/>
            <a:ahLst/>
            <a:cxnLst/>
            <a:rect l="l" t="t" r="r" b="b"/>
            <a:pathLst>
              <a:path w="228600" h="3121660">
                <a:moveTo>
                  <a:pt x="0" y="3121270"/>
                </a:moveTo>
                <a:lnTo>
                  <a:pt x="0" y="0"/>
                </a:lnTo>
                <a:lnTo>
                  <a:pt x="228599" y="0"/>
                </a:lnTo>
                <a:lnTo>
                  <a:pt x="228599" y="3121270"/>
                </a:lnTo>
                <a:lnTo>
                  <a:pt x="0" y="3121270"/>
                </a:lnTo>
                <a:close/>
              </a:path>
            </a:pathLst>
          </a:custGeom>
          <a:solidFill>
            <a:srgbClr val="251D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058839" y="200641"/>
            <a:ext cx="3079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latin typeface="Arial"/>
                <a:cs typeface="Arial"/>
              </a:rPr>
              <a:t>6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94687" y="4813388"/>
            <a:ext cx="116519" cy="116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94687" y="6444659"/>
            <a:ext cx="116519" cy="1165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78078" y="3965633"/>
            <a:ext cx="14108430" cy="5463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17525" marR="5080" indent="-374650">
              <a:lnSpc>
                <a:spcPct val="117000"/>
              </a:lnSpc>
              <a:spcBef>
                <a:spcPts val="95"/>
              </a:spcBef>
              <a:buFont typeface="Calibri"/>
              <a:buAutoNum type="arabicPeriod"/>
              <a:tabLst>
                <a:tab pos="518159" algn="l"/>
              </a:tabLst>
            </a:pPr>
            <a:r>
              <a:rPr sz="3050" b="1" spc="105" dirty="0">
                <a:solidFill>
                  <a:srgbClr val="251D20"/>
                </a:solidFill>
                <a:latin typeface="Trebuchet MS"/>
                <a:cs typeface="Trebuchet MS"/>
              </a:rPr>
              <a:t>Создать </a:t>
            </a:r>
            <a:r>
              <a:rPr sz="3050" b="1" spc="-10" dirty="0">
                <a:solidFill>
                  <a:srgbClr val="251D20"/>
                </a:solidFill>
                <a:latin typeface="Trebuchet MS"/>
                <a:cs typeface="Trebuchet MS"/>
              </a:rPr>
              <a:t>новую, </a:t>
            </a:r>
            <a:r>
              <a:rPr sz="3050" b="1" spc="45" dirty="0">
                <a:solidFill>
                  <a:srgbClr val="251D20"/>
                </a:solidFill>
                <a:latin typeface="Trebuchet MS"/>
                <a:cs typeface="Trebuchet MS"/>
              </a:rPr>
              <a:t>плодотворную </a:t>
            </a:r>
            <a:r>
              <a:rPr sz="3050" b="1" spc="90" dirty="0">
                <a:solidFill>
                  <a:srgbClr val="251D20"/>
                </a:solidFill>
                <a:latin typeface="Trebuchet MS"/>
                <a:cs typeface="Trebuchet MS"/>
              </a:rPr>
              <a:t>развивающе-поддерживающую</a:t>
            </a:r>
            <a:r>
              <a:rPr sz="3050" b="1" spc="-21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3050" b="1" spc="-35" dirty="0">
                <a:solidFill>
                  <a:srgbClr val="251D20"/>
                </a:solidFill>
                <a:latin typeface="Trebuchet MS"/>
                <a:cs typeface="Trebuchet MS"/>
              </a:rPr>
              <a:t>среду:  </a:t>
            </a:r>
            <a:r>
              <a:rPr sz="3050" spc="260" dirty="0">
                <a:solidFill>
                  <a:srgbClr val="251D20"/>
                </a:solidFill>
                <a:latin typeface="Calibri"/>
                <a:cs typeface="Calibri"/>
              </a:rPr>
              <a:t>Сформировать </a:t>
            </a:r>
            <a:r>
              <a:rPr sz="3050" spc="254" dirty="0">
                <a:solidFill>
                  <a:srgbClr val="251D20"/>
                </a:solidFill>
                <a:latin typeface="Calibri"/>
                <a:cs typeface="Calibri"/>
              </a:rPr>
              <a:t>открытое </a:t>
            </a:r>
            <a:r>
              <a:rPr sz="3050" spc="220" dirty="0">
                <a:solidFill>
                  <a:srgbClr val="251D20"/>
                </a:solidFill>
                <a:latin typeface="Calibri"/>
                <a:cs typeface="Calibri"/>
              </a:rPr>
              <a:t>сообщество, </a:t>
            </a:r>
            <a:r>
              <a:rPr sz="3050" spc="195" dirty="0">
                <a:solidFill>
                  <a:srgbClr val="251D20"/>
                </a:solidFill>
                <a:latin typeface="Calibri"/>
                <a:cs typeface="Calibri"/>
              </a:rPr>
              <a:t>где </a:t>
            </a:r>
            <a:r>
              <a:rPr sz="3050" spc="280" dirty="0">
                <a:solidFill>
                  <a:srgbClr val="251D20"/>
                </a:solidFill>
                <a:latin typeface="Calibri"/>
                <a:cs typeface="Calibri"/>
              </a:rPr>
              <a:t>выстроены </a:t>
            </a:r>
            <a:r>
              <a:rPr sz="3050" spc="229" dirty="0">
                <a:solidFill>
                  <a:srgbClr val="251D20"/>
                </a:solidFill>
                <a:latin typeface="Calibri"/>
                <a:cs typeface="Calibri"/>
              </a:rPr>
              <a:t>доверительные  </a:t>
            </a:r>
            <a:r>
              <a:rPr sz="3050" spc="114" dirty="0">
                <a:solidFill>
                  <a:srgbClr val="251D20"/>
                </a:solidFill>
                <a:latin typeface="Calibri"/>
                <a:cs typeface="Calibri"/>
              </a:rPr>
              <a:t>и </a:t>
            </a:r>
            <a:r>
              <a:rPr sz="3050" spc="225" dirty="0">
                <a:solidFill>
                  <a:srgbClr val="251D20"/>
                </a:solidFill>
                <a:latin typeface="Calibri"/>
                <a:cs typeface="Calibri"/>
              </a:rPr>
              <a:t>партнерские </a:t>
            </a:r>
            <a:r>
              <a:rPr sz="3050" spc="190" dirty="0">
                <a:solidFill>
                  <a:srgbClr val="251D20"/>
                </a:solidFill>
                <a:latin typeface="Calibri"/>
                <a:cs typeface="Calibri"/>
              </a:rPr>
              <a:t>отношения, </a:t>
            </a:r>
            <a:r>
              <a:rPr sz="3050" spc="265" dirty="0">
                <a:solidFill>
                  <a:srgbClr val="251D20"/>
                </a:solidFill>
                <a:latin typeface="Calibri"/>
                <a:cs typeface="Calibri"/>
              </a:rPr>
              <a:t>как </a:t>
            </a:r>
            <a:r>
              <a:rPr sz="3050" spc="215" dirty="0">
                <a:solidFill>
                  <a:srgbClr val="251D20"/>
                </a:solidFill>
                <a:latin typeface="Calibri"/>
                <a:cs typeface="Calibri"/>
              </a:rPr>
              <a:t>внутри </a:t>
            </a:r>
            <a:r>
              <a:rPr sz="3050" spc="229" dirty="0">
                <a:solidFill>
                  <a:srgbClr val="251D20"/>
                </a:solidFill>
                <a:latin typeface="Calibri"/>
                <a:cs typeface="Calibri"/>
              </a:rPr>
              <a:t>образовательной </a:t>
            </a:r>
            <a:r>
              <a:rPr sz="3050" spc="190" dirty="0">
                <a:solidFill>
                  <a:srgbClr val="251D20"/>
                </a:solidFill>
                <a:latin typeface="Calibri"/>
                <a:cs typeface="Calibri"/>
              </a:rPr>
              <a:t>организации,  </a:t>
            </a:r>
            <a:r>
              <a:rPr sz="3050" spc="280" dirty="0">
                <a:solidFill>
                  <a:srgbClr val="251D20"/>
                </a:solidFill>
                <a:latin typeface="Calibri"/>
                <a:cs typeface="Calibri"/>
              </a:rPr>
              <a:t>так </a:t>
            </a:r>
            <a:r>
              <a:rPr sz="3050" spc="114" dirty="0">
                <a:solidFill>
                  <a:srgbClr val="251D20"/>
                </a:solidFill>
                <a:latin typeface="Calibri"/>
                <a:cs typeface="Calibri"/>
              </a:rPr>
              <a:t>и </a:t>
            </a:r>
            <a:r>
              <a:rPr sz="3050" spc="310" dirty="0">
                <a:solidFill>
                  <a:srgbClr val="251D20"/>
                </a:solidFill>
                <a:latin typeface="Calibri"/>
                <a:cs typeface="Calibri"/>
              </a:rPr>
              <a:t>с</a:t>
            </a:r>
            <a:r>
              <a:rPr sz="3050" spc="155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050" spc="204" dirty="0">
                <a:solidFill>
                  <a:srgbClr val="251D20"/>
                </a:solidFill>
                <a:latin typeface="Calibri"/>
                <a:cs typeface="Calibri"/>
              </a:rPr>
              <a:t>социумом.</a:t>
            </a:r>
            <a:endParaRPr sz="3050">
              <a:latin typeface="Calibri"/>
              <a:cs typeface="Calibri"/>
            </a:endParaRPr>
          </a:p>
          <a:p>
            <a:pPr marL="517525">
              <a:lnSpc>
                <a:spcPct val="100000"/>
              </a:lnSpc>
              <a:spcBef>
                <a:spcPts val="625"/>
              </a:spcBef>
            </a:pPr>
            <a:r>
              <a:rPr sz="3050" spc="280" dirty="0">
                <a:solidFill>
                  <a:srgbClr val="251D20"/>
                </a:solidFill>
                <a:latin typeface="Calibri"/>
                <a:cs typeface="Calibri"/>
              </a:rPr>
              <a:t>Создать </a:t>
            </a:r>
            <a:r>
              <a:rPr sz="3050" b="1" spc="30" dirty="0">
                <a:solidFill>
                  <a:srgbClr val="251D20"/>
                </a:solidFill>
                <a:latin typeface="Trebuchet MS"/>
                <a:cs typeface="Trebuchet MS"/>
              </a:rPr>
              <a:t>канал обмена </a:t>
            </a:r>
            <a:r>
              <a:rPr sz="3050" spc="229" dirty="0">
                <a:solidFill>
                  <a:srgbClr val="251D20"/>
                </a:solidFill>
                <a:latin typeface="Calibri"/>
                <a:cs typeface="Calibri"/>
              </a:rPr>
              <a:t>личностным, </a:t>
            </a:r>
            <a:r>
              <a:rPr sz="3050" spc="235" dirty="0">
                <a:solidFill>
                  <a:srgbClr val="251D20"/>
                </a:solidFill>
                <a:latin typeface="Calibri"/>
                <a:cs typeface="Calibri"/>
              </a:rPr>
              <a:t>жизненным </a:t>
            </a:r>
            <a:r>
              <a:rPr sz="3050" spc="114" dirty="0">
                <a:solidFill>
                  <a:srgbClr val="251D20"/>
                </a:solidFill>
                <a:latin typeface="Calibri"/>
                <a:cs typeface="Calibri"/>
              </a:rPr>
              <a:t>и</a:t>
            </a:r>
            <a:r>
              <a:rPr sz="3050" spc="-65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050" spc="250" dirty="0">
                <a:solidFill>
                  <a:srgbClr val="251D20"/>
                </a:solidFill>
                <a:latin typeface="Calibri"/>
                <a:cs typeface="Calibri"/>
              </a:rPr>
              <a:t>профессиональным</a:t>
            </a:r>
            <a:endParaRPr sz="3050">
              <a:latin typeface="Calibri"/>
              <a:cs typeface="Calibri"/>
            </a:endParaRPr>
          </a:p>
          <a:p>
            <a:pPr marL="517525">
              <a:lnSpc>
                <a:spcPct val="100000"/>
              </a:lnSpc>
              <a:spcBef>
                <a:spcPts val="620"/>
              </a:spcBef>
            </a:pPr>
            <a:r>
              <a:rPr sz="3050" b="1" spc="114" dirty="0">
                <a:solidFill>
                  <a:srgbClr val="251D20"/>
                </a:solidFill>
                <a:latin typeface="Trebuchet MS"/>
                <a:cs typeface="Trebuchet MS"/>
              </a:rPr>
              <a:t>опытом </a:t>
            </a:r>
            <a:r>
              <a:rPr sz="3050" spc="235" dirty="0">
                <a:solidFill>
                  <a:srgbClr val="251D20"/>
                </a:solidFill>
                <a:latin typeface="Calibri"/>
                <a:cs typeface="Calibri"/>
              </a:rPr>
              <a:t>для </a:t>
            </a:r>
            <a:r>
              <a:rPr sz="3050" spc="240" dirty="0">
                <a:solidFill>
                  <a:srgbClr val="251D20"/>
                </a:solidFill>
                <a:latin typeface="Calibri"/>
                <a:cs typeface="Calibri"/>
              </a:rPr>
              <a:t>каждого</a:t>
            </a:r>
            <a:r>
              <a:rPr sz="3050" spc="-25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050" spc="235" dirty="0">
                <a:solidFill>
                  <a:srgbClr val="251D20"/>
                </a:solidFill>
                <a:latin typeface="Calibri"/>
                <a:cs typeface="Calibri"/>
              </a:rPr>
              <a:t>участника.</a:t>
            </a:r>
            <a:endParaRPr sz="3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700">
              <a:latin typeface="Times New Roman"/>
              <a:cs typeface="Times New Roman"/>
            </a:endParaRPr>
          </a:p>
          <a:p>
            <a:pPr marL="12700" marR="414655">
              <a:lnSpc>
                <a:spcPct val="117000"/>
              </a:lnSpc>
              <a:buAutoNum type="arabicPeriod" startAt="2"/>
              <a:tabLst>
                <a:tab pos="468630" algn="l"/>
                <a:tab pos="4500880" algn="l"/>
              </a:tabLst>
            </a:pPr>
            <a:r>
              <a:rPr sz="3050" b="1" spc="70" dirty="0">
                <a:solidFill>
                  <a:srgbClr val="251D20"/>
                </a:solidFill>
                <a:latin typeface="Trebuchet MS"/>
                <a:cs typeface="Trebuchet MS"/>
              </a:rPr>
              <a:t>Предоставить </a:t>
            </a:r>
            <a:r>
              <a:rPr sz="3050" b="1" spc="95" dirty="0">
                <a:solidFill>
                  <a:srgbClr val="251D20"/>
                </a:solidFill>
                <a:latin typeface="Trebuchet MS"/>
                <a:cs typeface="Trebuchet MS"/>
              </a:rPr>
              <a:t>каждому </a:t>
            </a:r>
            <a:r>
              <a:rPr sz="3050" b="1" spc="20" dirty="0">
                <a:solidFill>
                  <a:srgbClr val="251D20"/>
                </a:solidFill>
                <a:latin typeface="Trebuchet MS"/>
                <a:cs typeface="Trebuchet MS"/>
              </a:rPr>
              <a:t>участнику </a:t>
            </a:r>
            <a:r>
              <a:rPr sz="3050" b="1" spc="40" dirty="0">
                <a:solidFill>
                  <a:srgbClr val="251D20"/>
                </a:solidFill>
                <a:latin typeface="Trebuchet MS"/>
                <a:cs typeface="Trebuchet MS"/>
              </a:rPr>
              <a:t>ресурсы </a:t>
            </a:r>
            <a:r>
              <a:rPr sz="3050" b="1" spc="-100" dirty="0">
                <a:solidFill>
                  <a:srgbClr val="251D20"/>
                </a:solidFill>
                <a:latin typeface="Trebuchet MS"/>
                <a:cs typeface="Trebuchet MS"/>
              </a:rPr>
              <a:t>и </a:t>
            </a:r>
            <a:r>
              <a:rPr sz="3050" b="1" spc="90" dirty="0">
                <a:solidFill>
                  <a:srgbClr val="251D20"/>
                </a:solidFill>
                <a:latin typeface="Trebuchet MS"/>
                <a:cs typeface="Trebuchet MS"/>
              </a:rPr>
              <a:t>возможности </a:t>
            </a:r>
            <a:r>
              <a:rPr sz="3050" spc="235" dirty="0">
                <a:solidFill>
                  <a:srgbClr val="251D20"/>
                </a:solidFill>
                <a:latin typeface="Calibri"/>
                <a:cs typeface="Calibri"/>
              </a:rPr>
              <a:t>для  </a:t>
            </a:r>
            <a:r>
              <a:rPr sz="3050" spc="229" dirty="0">
                <a:solidFill>
                  <a:srgbClr val="251D20"/>
                </a:solidFill>
                <a:latin typeface="Calibri"/>
                <a:cs typeface="Calibri"/>
              </a:rPr>
              <a:t>осознанного</a:t>
            </a:r>
            <a:r>
              <a:rPr sz="3050" spc="32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050" spc="250" dirty="0">
                <a:solidFill>
                  <a:srgbClr val="251D20"/>
                </a:solidFill>
                <a:latin typeface="Calibri"/>
                <a:cs typeface="Calibri"/>
              </a:rPr>
              <a:t>развития	</a:t>
            </a:r>
            <a:r>
              <a:rPr sz="3050" spc="114" dirty="0">
                <a:solidFill>
                  <a:srgbClr val="251D20"/>
                </a:solidFill>
                <a:latin typeface="Calibri"/>
                <a:cs typeface="Calibri"/>
              </a:rPr>
              <a:t>и </a:t>
            </a:r>
            <a:r>
              <a:rPr sz="3050" spc="195" dirty="0">
                <a:solidFill>
                  <a:srgbClr val="251D20"/>
                </a:solidFill>
                <a:latin typeface="Calibri"/>
                <a:cs typeface="Calibri"/>
              </a:rPr>
              <a:t>приобретения </a:t>
            </a:r>
            <a:r>
              <a:rPr sz="3050" spc="215" dirty="0">
                <a:solidFill>
                  <a:srgbClr val="251D20"/>
                </a:solidFill>
                <a:latin typeface="Calibri"/>
                <a:cs typeface="Calibri"/>
              </a:rPr>
              <a:t>необходимых </a:t>
            </a:r>
            <a:r>
              <a:rPr sz="3050" spc="280" dirty="0">
                <a:solidFill>
                  <a:srgbClr val="251D20"/>
                </a:solidFill>
                <a:latin typeface="Calibri"/>
                <a:cs typeface="Calibri"/>
              </a:rPr>
              <a:t>навыков XXI</a:t>
            </a:r>
            <a:r>
              <a:rPr sz="3050" spc="9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050" spc="250" dirty="0">
                <a:solidFill>
                  <a:srgbClr val="251D20"/>
                </a:solidFill>
                <a:latin typeface="Calibri"/>
                <a:cs typeface="Calibri"/>
              </a:rPr>
              <a:t>века  </a:t>
            </a:r>
            <a:r>
              <a:rPr sz="3050" spc="235" dirty="0">
                <a:solidFill>
                  <a:srgbClr val="251D20"/>
                </a:solidFill>
                <a:latin typeface="Calibri"/>
                <a:cs typeface="Calibri"/>
              </a:rPr>
              <a:t>для профессиональной </a:t>
            </a:r>
            <a:r>
              <a:rPr sz="3050" spc="114" dirty="0">
                <a:solidFill>
                  <a:srgbClr val="251D20"/>
                </a:solidFill>
                <a:latin typeface="Calibri"/>
                <a:cs typeface="Calibri"/>
              </a:rPr>
              <a:t>и </a:t>
            </a:r>
            <a:r>
              <a:rPr sz="3050" spc="204" dirty="0">
                <a:solidFill>
                  <a:srgbClr val="251D20"/>
                </a:solidFill>
                <a:latin typeface="Calibri"/>
                <a:cs typeface="Calibri"/>
              </a:rPr>
              <a:t>личной</a:t>
            </a:r>
            <a:r>
              <a:rPr sz="3050" spc="15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3050" spc="229" dirty="0">
                <a:solidFill>
                  <a:srgbClr val="251D20"/>
                </a:solidFill>
                <a:latin typeface="Calibri"/>
                <a:cs typeface="Calibri"/>
              </a:rPr>
              <a:t>самореализации</a:t>
            </a:r>
            <a:endParaRPr sz="305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78078" y="478105"/>
            <a:ext cx="9066118" cy="2712720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170180" marR="5080">
              <a:lnSpc>
                <a:spcPts val="7880"/>
              </a:lnSpc>
              <a:spcBef>
                <a:spcPts val="994"/>
              </a:spcBef>
            </a:pPr>
            <a:r>
              <a:rPr sz="7200" b="1" spc="210" dirty="0">
                <a:solidFill>
                  <a:srgbClr val="251D20"/>
                </a:solidFill>
                <a:latin typeface="Trebuchet MS"/>
                <a:cs typeface="Trebuchet MS"/>
              </a:rPr>
              <a:t>ЦЕЛЕВАЯ </a:t>
            </a:r>
            <a:r>
              <a:rPr sz="7200" b="1" spc="254" dirty="0">
                <a:solidFill>
                  <a:srgbClr val="251D20"/>
                </a:solidFill>
                <a:latin typeface="Trebuchet MS"/>
                <a:cs typeface="Trebuchet MS"/>
              </a:rPr>
              <a:t>МОДЕЛЬ  </a:t>
            </a:r>
            <a:r>
              <a:rPr sz="7200" b="1" spc="300" dirty="0">
                <a:solidFill>
                  <a:srgbClr val="251D20"/>
                </a:solidFill>
                <a:latin typeface="Trebuchet MS"/>
                <a:cs typeface="Trebuchet MS"/>
              </a:rPr>
              <a:t>Н</a:t>
            </a:r>
            <a:r>
              <a:rPr sz="7200" b="1" spc="395" dirty="0">
                <a:solidFill>
                  <a:srgbClr val="251D20"/>
                </a:solidFill>
                <a:latin typeface="Trebuchet MS"/>
                <a:cs typeface="Trebuchet MS"/>
              </a:rPr>
              <a:t>А</a:t>
            </a:r>
            <a:r>
              <a:rPr sz="7200" b="1" spc="445" dirty="0">
                <a:solidFill>
                  <a:srgbClr val="251D20"/>
                </a:solidFill>
                <a:latin typeface="Trebuchet MS"/>
                <a:cs typeface="Trebuchet MS"/>
              </a:rPr>
              <a:t>С</a:t>
            </a:r>
            <a:r>
              <a:rPr sz="7200" b="1" spc="-85" dirty="0">
                <a:solidFill>
                  <a:srgbClr val="251D20"/>
                </a:solidFill>
                <a:latin typeface="Trebuchet MS"/>
                <a:cs typeface="Trebuchet MS"/>
              </a:rPr>
              <a:t>Т</a:t>
            </a:r>
            <a:r>
              <a:rPr sz="7200" b="1" spc="395" dirty="0">
                <a:solidFill>
                  <a:srgbClr val="251D20"/>
                </a:solidFill>
                <a:latin typeface="Trebuchet MS"/>
                <a:cs typeface="Trebuchet MS"/>
              </a:rPr>
              <a:t>А</a:t>
            </a:r>
            <a:r>
              <a:rPr sz="7200" b="1" spc="434" dirty="0">
                <a:solidFill>
                  <a:srgbClr val="251D20"/>
                </a:solidFill>
                <a:latin typeface="Trebuchet MS"/>
                <a:cs typeface="Trebuchet MS"/>
              </a:rPr>
              <a:t>В</a:t>
            </a:r>
            <a:r>
              <a:rPr sz="7200" b="1" spc="300" dirty="0">
                <a:solidFill>
                  <a:srgbClr val="251D20"/>
                </a:solidFill>
                <a:latin typeface="Trebuchet MS"/>
                <a:cs typeface="Trebuchet MS"/>
              </a:rPr>
              <a:t>Н</a:t>
            </a:r>
            <a:r>
              <a:rPr sz="7200" b="1" spc="125" dirty="0">
                <a:solidFill>
                  <a:srgbClr val="251D20"/>
                </a:solidFill>
                <a:latin typeface="Trebuchet MS"/>
                <a:cs typeface="Trebuchet MS"/>
              </a:rPr>
              <a:t>И</a:t>
            </a:r>
            <a:r>
              <a:rPr sz="7200" b="1" spc="590" dirty="0">
                <a:solidFill>
                  <a:srgbClr val="251D20"/>
                </a:solidFill>
                <a:latin typeface="Trebuchet MS"/>
                <a:cs typeface="Trebuchet MS"/>
              </a:rPr>
              <a:t>Ч</a:t>
            </a:r>
            <a:r>
              <a:rPr sz="7200" b="1" spc="40" dirty="0">
                <a:solidFill>
                  <a:srgbClr val="251D20"/>
                </a:solidFill>
                <a:latin typeface="Trebuchet MS"/>
                <a:cs typeface="Trebuchet MS"/>
              </a:rPr>
              <a:t>Е</a:t>
            </a:r>
            <a:r>
              <a:rPr sz="7200" b="1" spc="445" dirty="0">
                <a:solidFill>
                  <a:srgbClr val="251D20"/>
                </a:solidFill>
                <a:latin typeface="Trebuchet MS"/>
                <a:cs typeface="Trebuchet MS"/>
              </a:rPr>
              <a:t>С</a:t>
            </a:r>
            <a:r>
              <a:rPr sz="7200" b="1" spc="-85" dirty="0">
                <a:solidFill>
                  <a:srgbClr val="251D20"/>
                </a:solidFill>
                <a:latin typeface="Trebuchet MS"/>
                <a:cs typeface="Trebuchet MS"/>
              </a:rPr>
              <a:t>Т</a:t>
            </a:r>
            <a:r>
              <a:rPr sz="7200" b="1" spc="434" dirty="0">
                <a:solidFill>
                  <a:srgbClr val="251D20"/>
                </a:solidFill>
                <a:latin typeface="Trebuchet MS"/>
                <a:cs typeface="Trebuchet MS"/>
              </a:rPr>
              <a:t>В</a:t>
            </a:r>
            <a:r>
              <a:rPr sz="7200" b="1" spc="254" dirty="0">
                <a:solidFill>
                  <a:srgbClr val="251D20"/>
                </a:solidFill>
                <a:latin typeface="Trebuchet MS"/>
                <a:cs typeface="Trebuchet MS"/>
              </a:rPr>
              <a:t>А</a:t>
            </a:r>
            <a:endParaRPr sz="72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3050" b="1" spc="415" dirty="0">
                <a:solidFill>
                  <a:srgbClr val="251D20"/>
                </a:solidFill>
                <a:latin typeface="Trebuchet MS"/>
                <a:cs typeface="Trebuchet MS"/>
              </a:rPr>
              <a:t>ЗАДАЧИ</a:t>
            </a:r>
            <a:endParaRPr sz="305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731599" y="4187547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731599" y="2740931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28700" y="0"/>
            <a:ext cx="228600" cy="3121660"/>
          </a:xfrm>
          <a:custGeom>
            <a:avLst/>
            <a:gdLst/>
            <a:ahLst/>
            <a:cxnLst/>
            <a:rect l="l" t="t" r="r" b="b"/>
            <a:pathLst>
              <a:path w="228600" h="3121660">
                <a:moveTo>
                  <a:pt x="0" y="3121270"/>
                </a:moveTo>
                <a:lnTo>
                  <a:pt x="0" y="0"/>
                </a:lnTo>
                <a:lnTo>
                  <a:pt x="228599" y="0"/>
                </a:lnTo>
                <a:lnTo>
                  <a:pt x="228599" y="3121270"/>
                </a:lnTo>
                <a:lnTo>
                  <a:pt x="0" y="3121270"/>
                </a:lnTo>
                <a:close/>
              </a:path>
            </a:pathLst>
          </a:custGeom>
          <a:solidFill>
            <a:srgbClr val="251D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7058839" y="377860"/>
            <a:ext cx="3079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latin typeface="Arial"/>
                <a:cs typeface="Arial"/>
              </a:rPr>
              <a:t>7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2758" y="8554118"/>
            <a:ext cx="25685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180" dirty="0">
                <a:solidFill>
                  <a:srgbClr val="251D20"/>
                </a:solidFill>
                <a:latin typeface="Calibri"/>
                <a:cs typeface="Calibri"/>
              </a:rPr>
              <a:t>Ученик-ученик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62293" y="956946"/>
            <a:ext cx="12563475" cy="202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7200" b="1" spc="-90" dirty="0">
                <a:solidFill>
                  <a:srgbClr val="251D20"/>
                </a:solidFill>
                <a:latin typeface="Trebuchet MS"/>
                <a:cs typeface="Trebuchet MS"/>
              </a:rPr>
              <a:t>5 </a:t>
            </a:r>
            <a:r>
              <a:rPr sz="7200" b="1" spc="405" dirty="0">
                <a:solidFill>
                  <a:srgbClr val="251D20"/>
                </a:solidFill>
                <a:latin typeface="Trebuchet MS"/>
                <a:cs typeface="Trebuchet MS"/>
              </a:rPr>
              <a:t>ФОРМ</a:t>
            </a:r>
            <a:r>
              <a:rPr sz="7200" b="1" spc="-16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7200" b="1" spc="285" dirty="0">
                <a:solidFill>
                  <a:srgbClr val="251D20"/>
                </a:solidFill>
                <a:latin typeface="Trebuchet MS"/>
                <a:cs typeface="Trebuchet MS"/>
              </a:rPr>
              <a:t>НАСТАВНИЧЕСТВА</a:t>
            </a:r>
            <a:endParaRPr sz="72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3229"/>
              </a:spcBef>
            </a:pPr>
            <a:r>
              <a:rPr sz="3200" b="1" spc="190" dirty="0">
                <a:solidFill>
                  <a:srgbClr val="251D20"/>
                </a:solidFill>
                <a:latin typeface="Trebuchet MS"/>
                <a:cs typeface="Trebuchet MS"/>
              </a:rPr>
              <a:t>ДЛЯ </a:t>
            </a:r>
            <a:r>
              <a:rPr sz="3200" b="1" spc="385" dirty="0">
                <a:solidFill>
                  <a:srgbClr val="251D20"/>
                </a:solidFill>
                <a:latin typeface="Trebuchet MS"/>
                <a:cs typeface="Trebuchet MS"/>
              </a:rPr>
              <a:t>РАЗНЫХ ЗАДАЧ </a:t>
            </a:r>
            <a:r>
              <a:rPr sz="3200" b="1" spc="-10" dirty="0">
                <a:solidFill>
                  <a:srgbClr val="251D20"/>
                </a:solidFill>
                <a:latin typeface="Trebuchet MS"/>
                <a:cs typeface="Trebuchet MS"/>
              </a:rPr>
              <a:t>И</a:t>
            </a:r>
            <a:r>
              <a:rPr sz="3200" b="1" spc="90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3200" b="1" spc="260" dirty="0">
                <a:solidFill>
                  <a:srgbClr val="251D20"/>
                </a:solidFill>
                <a:latin typeface="Trebuchet MS"/>
                <a:cs typeface="Trebuchet MS"/>
              </a:rPr>
              <a:t>РОЛЕЙ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731599" y="2740928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103774" y="8554118"/>
            <a:ext cx="29273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204" dirty="0">
                <a:solidFill>
                  <a:srgbClr val="251D20"/>
                </a:solidFill>
                <a:latin typeface="Calibri"/>
                <a:cs typeface="Calibri"/>
              </a:rPr>
              <a:t>Учитель-учитель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5088133"/>
            <a:ext cx="3581399" cy="28098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76650" y="5088133"/>
            <a:ext cx="3581399" cy="28098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53300" y="5088133"/>
            <a:ext cx="3581399" cy="28098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029950" y="5088133"/>
            <a:ext cx="3581399" cy="28098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706600" y="5088133"/>
            <a:ext cx="3581399" cy="28098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907315" y="8554118"/>
            <a:ext cx="27178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380" dirty="0">
                <a:solidFill>
                  <a:srgbClr val="251D20"/>
                </a:solidFill>
                <a:latin typeface="Calibri"/>
                <a:cs typeface="Calibri"/>
              </a:rPr>
              <a:t>С</a:t>
            </a:r>
            <a:r>
              <a:rPr sz="2800" spc="315" dirty="0">
                <a:solidFill>
                  <a:srgbClr val="251D20"/>
                </a:solidFill>
                <a:latin typeface="Calibri"/>
                <a:cs typeface="Calibri"/>
              </a:rPr>
              <a:t>т</a:t>
            </a:r>
            <a:r>
              <a:rPr sz="2800" spc="110" dirty="0">
                <a:solidFill>
                  <a:srgbClr val="251D20"/>
                </a:solidFill>
                <a:latin typeface="Calibri"/>
                <a:cs typeface="Calibri"/>
              </a:rPr>
              <a:t>у</a:t>
            </a:r>
            <a:r>
              <a:rPr sz="2800" spc="180" dirty="0">
                <a:solidFill>
                  <a:srgbClr val="251D20"/>
                </a:solidFill>
                <a:latin typeface="Calibri"/>
                <a:cs typeface="Calibri"/>
              </a:rPr>
              <a:t>д</a:t>
            </a:r>
            <a:r>
              <a:rPr sz="2800" spc="145" dirty="0">
                <a:solidFill>
                  <a:srgbClr val="251D20"/>
                </a:solidFill>
                <a:latin typeface="Calibri"/>
                <a:cs typeface="Calibri"/>
              </a:rPr>
              <a:t>е</a:t>
            </a:r>
            <a:r>
              <a:rPr sz="2800" spc="170" dirty="0">
                <a:solidFill>
                  <a:srgbClr val="251D20"/>
                </a:solidFill>
                <a:latin typeface="Calibri"/>
                <a:cs typeface="Calibri"/>
              </a:rPr>
              <a:t>н</a:t>
            </a:r>
            <a:r>
              <a:rPr sz="2800" spc="315" dirty="0">
                <a:solidFill>
                  <a:srgbClr val="251D20"/>
                </a:solidFill>
                <a:latin typeface="Calibri"/>
                <a:cs typeface="Calibri"/>
              </a:rPr>
              <a:t>т</a:t>
            </a:r>
            <a:r>
              <a:rPr sz="2800" spc="-30" dirty="0">
                <a:solidFill>
                  <a:srgbClr val="251D20"/>
                </a:solidFill>
                <a:latin typeface="Calibri"/>
                <a:cs typeface="Calibri"/>
              </a:rPr>
              <a:t>-</a:t>
            </a:r>
            <a:r>
              <a:rPr sz="2800" spc="110" dirty="0">
                <a:solidFill>
                  <a:srgbClr val="251D20"/>
                </a:solidFill>
                <a:latin typeface="Calibri"/>
                <a:cs typeface="Calibri"/>
              </a:rPr>
              <a:t>у</a:t>
            </a:r>
            <a:r>
              <a:rPr sz="2800" spc="260" dirty="0">
                <a:solidFill>
                  <a:srgbClr val="251D20"/>
                </a:solidFill>
                <a:latin typeface="Calibri"/>
                <a:cs typeface="Calibri"/>
              </a:rPr>
              <a:t>ч</a:t>
            </a:r>
            <a:r>
              <a:rPr sz="2800" spc="145" dirty="0">
                <a:solidFill>
                  <a:srgbClr val="251D20"/>
                </a:solidFill>
                <a:latin typeface="Calibri"/>
                <a:cs typeface="Calibri"/>
              </a:rPr>
              <a:t>е</a:t>
            </a:r>
            <a:r>
              <a:rPr sz="2800" spc="170" dirty="0">
                <a:solidFill>
                  <a:srgbClr val="251D20"/>
                </a:solidFill>
                <a:latin typeface="Calibri"/>
                <a:cs typeface="Calibri"/>
              </a:rPr>
              <a:t>н</a:t>
            </a:r>
            <a:r>
              <a:rPr sz="2800" spc="155" dirty="0">
                <a:solidFill>
                  <a:srgbClr val="251D20"/>
                </a:solidFill>
                <a:latin typeface="Calibri"/>
                <a:cs typeface="Calibri"/>
              </a:rPr>
              <a:t>и</a:t>
            </a:r>
            <a:r>
              <a:rPr sz="2800" spc="210" dirty="0">
                <a:solidFill>
                  <a:srgbClr val="251D20"/>
                </a:solidFill>
                <a:latin typeface="Calibri"/>
                <a:cs typeface="Calibri"/>
              </a:rPr>
              <a:t>к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286570" y="8237849"/>
            <a:ext cx="2565400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8965" marR="5080" indent="-596900">
              <a:lnSpc>
                <a:spcPct val="116100"/>
              </a:lnSpc>
              <a:spcBef>
                <a:spcPts val="100"/>
              </a:spcBef>
            </a:pPr>
            <a:r>
              <a:rPr sz="2800" spc="370" dirty="0">
                <a:solidFill>
                  <a:srgbClr val="251D20"/>
                </a:solidFill>
                <a:latin typeface="Calibri"/>
                <a:cs typeface="Calibri"/>
              </a:rPr>
              <a:t>Р</a:t>
            </a:r>
            <a:r>
              <a:rPr sz="2800" spc="235" dirty="0">
                <a:solidFill>
                  <a:srgbClr val="251D20"/>
                </a:solidFill>
                <a:latin typeface="Calibri"/>
                <a:cs typeface="Calibri"/>
              </a:rPr>
              <a:t>а</a:t>
            </a:r>
            <a:r>
              <a:rPr sz="2800" spc="110" dirty="0">
                <a:solidFill>
                  <a:srgbClr val="251D20"/>
                </a:solidFill>
                <a:latin typeface="Calibri"/>
                <a:cs typeface="Calibri"/>
              </a:rPr>
              <a:t>б</a:t>
            </a:r>
            <a:r>
              <a:rPr sz="2800" spc="175" dirty="0">
                <a:solidFill>
                  <a:srgbClr val="251D20"/>
                </a:solidFill>
                <a:latin typeface="Calibri"/>
                <a:cs typeface="Calibri"/>
              </a:rPr>
              <a:t>о</a:t>
            </a:r>
            <a:r>
              <a:rPr sz="2800" spc="315" dirty="0">
                <a:solidFill>
                  <a:srgbClr val="251D20"/>
                </a:solidFill>
                <a:latin typeface="Calibri"/>
                <a:cs typeface="Calibri"/>
              </a:rPr>
              <a:t>т</a:t>
            </a:r>
            <a:r>
              <a:rPr sz="2800" spc="175" dirty="0">
                <a:solidFill>
                  <a:srgbClr val="251D20"/>
                </a:solidFill>
                <a:latin typeface="Calibri"/>
                <a:cs typeface="Calibri"/>
              </a:rPr>
              <a:t>о</a:t>
            </a:r>
            <a:r>
              <a:rPr sz="2800" spc="180" dirty="0">
                <a:solidFill>
                  <a:srgbClr val="251D20"/>
                </a:solidFill>
                <a:latin typeface="Calibri"/>
                <a:cs typeface="Calibri"/>
              </a:rPr>
              <a:t>д</a:t>
            </a:r>
            <a:r>
              <a:rPr sz="2800" spc="235" dirty="0">
                <a:solidFill>
                  <a:srgbClr val="251D20"/>
                </a:solidFill>
                <a:latin typeface="Calibri"/>
                <a:cs typeface="Calibri"/>
              </a:rPr>
              <a:t>а</a:t>
            </a:r>
            <a:r>
              <a:rPr sz="2800" spc="315" dirty="0">
                <a:solidFill>
                  <a:srgbClr val="251D20"/>
                </a:solidFill>
                <a:latin typeface="Calibri"/>
                <a:cs typeface="Calibri"/>
              </a:rPr>
              <a:t>т</a:t>
            </a:r>
            <a:r>
              <a:rPr sz="2800" spc="145" dirty="0">
                <a:solidFill>
                  <a:srgbClr val="251D20"/>
                </a:solidFill>
                <a:latin typeface="Calibri"/>
                <a:cs typeface="Calibri"/>
              </a:rPr>
              <a:t>е</a:t>
            </a:r>
            <a:r>
              <a:rPr sz="2800" spc="245" dirty="0">
                <a:solidFill>
                  <a:srgbClr val="251D20"/>
                </a:solidFill>
                <a:latin typeface="Calibri"/>
                <a:cs typeface="Calibri"/>
              </a:rPr>
              <a:t>л</a:t>
            </a:r>
            <a:r>
              <a:rPr sz="2800" spc="260" dirty="0">
                <a:solidFill>
                  <a:srgbClr val="251D20"/>
                </a:solidFill>
                <a:latin typeface="Calibri"/>
                <a:cs typeface="Calibri"/>
              </a:rPr>
              <a:t>ь</a:t>
            </a:r>
            <a:r>
              <a:rPr sz="2800" spc="-70" dirty="0">
                <a:solidFill>
                  <a:srgbClr val="251D20"/>
                </a:solidFill>
                <a:latin typeface="Calibri"/>
                <a:cs typeface="Calibri"/>
              </a:rPr>
              <a:t>-  </a:t>
            </a:r>
            <a:r>
              <a:rPr sz="2800" spc="215" dirty="0">
                <a:solidFill>
                  <a:srgbClr val="251D20"/>
                </a:solidFill>
                <a:latin typeface="Calibri"/>
                <a:cs typeface="Calibri"/>
              </a:rPr>
              <a:t>студент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535250" y="8237849"/>
            <a:ext cx="2565400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8340" marR="5080" indent="-676275">
              <a:lnSpc>
                <a:spcPct val="116100"/>
              </a:lnSpc>
              <a:spcBef>
                <a:spcPts val="100"/>
              </a:spcBef>
            </a:pPr>
            <a:r>
              <a:rPr sz="2800" spc="370" dirty="0">
                <a:solidFill>
                  <a:srgbClr val="251D20"/>
                </a:solidFill>
                <a:latin typeface="Calibri"/>
                <a:cs typeface="Calibri"/>
              </a:rPr>
              <a:t>Р</a:t>
            </a:r>
            <a:r>
              <a:rPr sz="2800" spc="235" dirty="0">
                <a:solidFill>
                  <a:srgbClr val="251D20"/>
                </a:solidFill>
                <a:latin typeface="Calibri"/>
                <a:cs typeface="Calibri"/>
              </a:rPr>
              <a:t>а</a:t>
            </a:r>
            <a:r>
              <a:rPr sz="2800" spc="110" dirty="0">
                <a:solidFill>
                  <a:srgbClr val="251D20"/>
                </a:solidFill>
                <a:latin typeface="Calibri"/>
                <a:cs typeface="Calibri"/>
              </a:rPr>
              <a:t>б</a:t>
            </a:r>
            <a:r>
              <a:rPr sz="2800" spc="175" dirty="0">
                <a:solidFill>
                  <a:srgbClr val="251D20"/>
                </a:solidFill>
                <a:latin typeface="Calibri"/>
                <a:cs typeface="Calibri"/>
              </a:rPr>
              <a:t>о</a:t>
            </a:r>
            <a:r>
              <a:rPr sz="2800" spc="315" dirty="0">
                <a:solidFill>
                  <a:srgbClr val="251D20"/>
                </a:solidFill>
                <a:latin typeface="Calibri"/>
                <a:cs typeface="Calibri"/>
              </a:rPr>
              <a:t>т</a:t>
            </a:r>
            <a:r>
              <a:rPr sz="2800" spc="175" dirty="0">
                <a:solidFill>
                  <a:srgbClr val="251D20"/>
                </a:solidFill>
                <a:latin typeface="Calibri"/>
                <a:cs typeface="Calibri"/>
              </a:rPr>
              <a:t>о</a:t>
            </a:r>
            <a:r>
              <a:rPr sz="2800" spc="180" dirty="0">
                <a:solidFill>
                  <a:srgbClr val="251D20"/>
                </a:solidFill>
                <a:latin typeface="Calibri"/>
                <a:cs typeface="Calibri"/>
              </a:rPr>
              <a:t>д</a:t>
            </a:r>
            <a:r>
              <a:rPr sz="2800" spc="235" dirty="0">
                <a:solidFill>
                  <a:srgbClr val="251D20"/>
                </a:solidFill>
                <a:latin typeface="Calibri"/>
                <a:cs typeface="Calibri"/>
              </a:rPr>
              <a:t>а</a:t>
            </a:r>
            <a:r>
              <a:rPr sz="2800" spc="315" dirty="0">
                <a:solidFill>
                  <a:srgbClr val="251D20"/>
                </a:solidFill>
                <a:latin typeface="Calibri"/>
                <a:cs typeface="Calibri"/>
              </a:rPr>
              <a:t>т</a:t>
            </a:r>
            <a:r>
              <a:rPr sz="2800" spc="145" dirty="0">
                <a:solidFill>
                  <a:srgbClr val="251D20"/>
                </a:solidFill>
                <a:latin typeface="Calibri"/>
                <a:cs typeface="Calibri"/>
              </a:rPr>
              <a:t>е</a:t>
            </a:r>
            <a:r>
              <a:rPr sz="2800" spc="245" dirty="0">
                <a:solidFill>
                  <a:srgbClr val="251D20"/>
                </a:solidFill>
                <a:latin typeface="Calibri"/>
                <a:cs typeface="Calibri"/>
              </a:rPr>
              <a:t>л</a:t>
            </a:r>
            <a:r>
              <a:rPr sz="2800" spc="260" dirty="0">
                <a:solidFill>
                  <a:srgbClr val="251D20"/>
                </a:solidFill>
                <a:latin typeface="Calibri"/>
                <a:cs typeface="Calibri"/>
              </a:rPr>
              <a:t>ь</a:t>
            </a:r>
            <a:r>
              <a:rPr sz="2800" spc="-70" dirty="0">
                <a:solidFill>
                  <a:srgbClr val="251D20"/>
                </a:solidFill>
                <a:latin typeface="Calibri"/>
                <a:cs typeface="Calibri"/>
              </a:rPr>
              <a:t>-  </a:t>
            </a:r>
            <a:r>
              <a:rPr sz="2800" spc="175" dirty="0">
                <a:solidFill>
                  <a:srgbClr val="251D20"/>
                </a:solidFill>
                <a:latin typeface="Calibri"/>
                <a:cs typeface="Calibri"/>
              </a:rPr>
              <a:t>ученик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6917601" y="368017"/>
            <a:ext cx="5905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1</a:t>
            </a:r>
            <a:r>
              <a:rPr dirty="0"/>
              <a:t>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6050" y="1"/>
            <a:ext cx="4610099" cy="10286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46114" y="956946"/>
            <a:ext cx="7800975" cy="2122805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12700" marR="5080">
              <a:lnSpc>
                <a:spcPts val="7880"/>
              </a:lnSpc>
              <a:spcBef>
                <a:spcPts val="994"/>
              </a:spcBef>
            </a:pPr>
            <a:r>
              <a:rPr sz="7200" b="1" spc="254" dirty="0">
                <a:solidFill>
                  <a:srgbClr val="251D20"/>
                </a:solidFill>
                <a:latin typeface="Trebuchet MS"/>
                <a:cs typeface="Trebuchet MS"/>
              </a:rPr>
              <a:t>КАЖДАЯ</a:t>
            </a:r>
            <a:r>
              <a:rPr sz="7200" b="1" spc="-18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7200" b="1" spc="405" dirty="0">
                <a:solidFill>
                  <a:srgbClr val="251D20"/>
                </a:solidFill>
                <a:latin typeface="Trebuchet MS"/>
                <a:cs typeface="Trebuchet MS"/>
              </a:rPr>
              <a:t>ФОРМА  </a:t>
            </a:r>
            <a:r>
              <a:rPr sz="7200" b="1" spc="220" dirty="0">
                <a:solidFill>
                  <a:srgbClr val="251D20"/>
                </a:solidFill>
                <a:latin typeface="Trebuchet MS"/>
                <a:cs typeface="Trebuchet MS"/>
              </a:rPr>
              <a:t>ВКЛЮЧАЕТ</a:t>
            </a:r>
            <a:endParaRPr sz="7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65623" y="3894415"/>
            <a:ext cx="8834120" cy="551180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540"/>
              </a:spcBef>
              <a:buAutoNum type="arabicPeriod"/>
              <a:tabLst>
                <a:tab pos="355600" algn="l"/>
              </a:tabLst>
            </a:pPr>
            <a:r>
              <a:rPr sz="2800" spc="200" dirty="0">
                <a:solidFill>
                  <a:srgbClr val="251D20"/>
                </a:solidFill>
                <a:latin typeface="Calibri"/>
                <a:cs typeface="Calibri"/>
              </a:rPr>
              <a:t>Цели </a:t>
            </a:r>
            <a:r>
              <a:rPr sz="2800" spc="100" dirty="0">
                <a:solidFill>
                  <a:srgbClr val="251D20"/>
                </a:solidFill>
                <a:latin typeface="Calibri"/>
                <a:cs typeface="Calibri"/>
              </a:rPr>
              <a:t>и </a:t>
            </a:r>
            <a:r>
              <a:rPr sz="2800" spc="215" dirty="0">
                <a:solidFill>
                  <a:srgbClr val="251D20"/>
                </a:solidFill>
                <a:latin typeface="Calibri"/>
                <a:cs typeface="Calibri"/>
              </a:rPr>
              <a:t>задачи</a:t>
            </a:r>
            <a:r>
              <a:rPr sz="2800" spc="204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2800" spc="220" dirty="0">
                <a:solidFill>
                  <a:srgbClr val="251D20"/>
                </a:solidFill>
                <a:latin typeface="Calibri"/>
                <a:cs typeface="Calibri"/>
              </a:rPr>
              <a:t>программы</a:t>
            </a:r>
            <a:endParaRPr sz="2800" dirty="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355600" algn="l"/>
              </a:tabLst>
            </a:pPr>
            <a:r>
              <a:rPr sz="2800" spc="200" dirty="0">
                <a:solidFill>
                  <a:srgbClr val="251D20"/>
                </a:solidFill>
                <a:latin typeface="Calibri"/>
                <a:cs typeface="Calibri"/>
              </a:rPr>
              <a:t>Ожидаемые</a:t>
            </a:r>
            <a:r>
              <a:rPr sz="2800" spc="165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2800" spc="235" dirty="0">
                <a:solidFill>
                  <a:srgbClr val="251D20"/>
                </a:solidFill>
                <a:latin typeface="Calibri"/>
                <a:cs typeface="Calibri"/>
              </a:rPr>
              <a:t>результаты</a:t>
            </a:r>
            <a:endParaRPr sz="2800" dirty="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355600" algn="l"/>
              </a:tabLst>
            </a:pPr>
            <a:r>
              <a:rPr sz="2800" spc="195" dirty="0">
                <a:solidFill>
                  <a:srgbClr val="251D20"/>
                </a:solidFill>
                <a:latin typeface="Calibri"/>
                <a:cs typeface="Calibri"/>
              </a:rPr>
              <a:t>Оцениваемые</a:t>
            </a:r>
            <a:r>
              <a:rPr sz="2800" spc="165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2800" spc="235" dirty="0">
                <a:solidFill>
                  <a:srgbClr val="251D20"/>
                </a:solidFill>
                <a:latin typeface="Calibri"/>
                <a:cs typeface="Calibri"/>
              </a:rPr>
              <a:t>результаты</a:t>
            </a:r>
            <a:endParaRPr sz="2800" dirty="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355600" algn="l"/>
              </a:tabLst>
            </a:pPr>
            <a:r>
              <a:rPr sz="2800" spc="215" dirty="0">
                <a:solidFill>
                  <a:srgbClr val="251D20"/>
                </a:solidFill>
                <a:latin typeface="Calibri"/>
                <a:cs typeface="Calibri"/>
              </a:rPr>
              <a:t>Портрет</a:t>
            </a:r>
            <a:r>
              <a:rPr sz="2800" spc="165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2800" spc="225" dirty="0">
                <a:solidFill>
                  <a:srgbClr val="251D20"/>
                </a:solidFill>
                <a:latin typeface="Calibri"/>
                <a:cs typeface="Calibri"/>
              </a:rPr>
              <a:t>участников</a:t>
            </a:r>
            <a:endParaRPr sz="2800" dirty="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355600" algn="l"/>
              </a:tabLst>
            </a:pPr>
            <a:r>
              <a:rPr sz="2800" spc="185" dirty="0">
                <a:solidFill>
                  <a:srgbClr val="251D20"/>
                </a:solidFill>
                <a:latin typeface="Calibri"/>
                <a:cs typeface="Calibri"/>
              </a:rPr>
              <a:t>Вариации </a:t>
            </a:r>
            <a:r>
              <a:rPr sz="2800" spc="220" dirty="0">
                <a:solidFill>
                  <a:srgbClr val="251D20"/>
                </a:solidFill>
                <a:latin typeface="Calibri"/>
                <a:cs typeface="Calibri"/>
              </a:rPr>
              <a:t>ролевых</a:t>
            </a:r>
            <a:r>
              <a:rPr sz="2800" spc="15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2800" spc="175" dirty="0">
                <a:solidFill>
                  <a:srgbClr val="251D20"/>
                </a:solidFill>
                <a:latin typeface="Calibri"/>
                <a:cs typeface="Calibri"/>
              </a:rPr>
              <a:t>моделей</a:t>
            </a:r>
            <a:endParaRPr sz="2800" dirty="0">
              <a:latin typeface="Calibri"/>
              <a:cs typeface="Calibri"/>
            </a:endParaRPr>
          </a:p>
          <a:p>
            <a:pPr marL="354965" marR="364490" indent="-342900">
              <a:lnSpc>
                <a:spcPts val="4800"/>
              </a:lnSpc>
              <a:spcBef>
                <a:spcPts val="400"/>
              </a:spcBef>
              <a:buAutoNum type="arabicPeriod"/>
              <a:tabLst>
                <a:tab pos="355600" algn="l"/>
              </a:tabLst>
            </a:pPr>
            <a:r>
              <a:rPr sz="2800" spc="185" dirty="0">
                <a:solidFill>
                  <a:srgbClr val="251D20"/>
                </a:solidFill>
                <a:latin typeface="Calibri"/>
                <a:cs typeface="Calibri"/>
              </a:rPr>
              <a:t>Описание </a:t>
            </a:r>
            <a:r>
              <a:rPr sz="2800" spc="250" dirty="0">
                <a:solidFill>
                  <a:srgbClr val="251D20"/>
                </a:solidFill>
                <a:latin typeface="Calibri"/>
                <a:cs typeface="Calibri"/>
              </a:rPr>
              <a:t>этапов </a:t>
            </a:r>
            <a:r>
              <a:rPr sz="2800" spc="229" dirty="0">
                <a:solidFill>
                  <a:srgbClr val="251D20"/>
                </a:solidFill>
                <a:latin typeface="Calibri"/>
                <a:cs typeface="Calibri"/>
              </a:rPr>
              <a:t>наставнического  взаимодействия </a:t>
            </a:r>
            <a:r>
              <a:rPr sz="2800" spc="220" dirty="0">
                <a:solidFill>
                  <a:srgbClr val="251D20"/>
                </a:solidFill>
                <a:latin typeface="Calibri"/>
                <a:cs typeface="Calibri"/>
              </a:rPr>
              <a:t>(раскрытие </a:t>
            </a:r>
            <a:r>
              <a:rPr sz="2800" spc="185" dirty="0">
                <a:solidFill>
                  <a:srgbClr val="251D20"/>
                </a:solidFill>
                <a:latin typeface="Calibri"/>
                <a:cs typeface="Calibri"/>
              </a:rPr>
              <a:t>целевой</a:t>
            </a:r>
            <a:r>
              <a:rPr sz="2800" spc="5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2800" spc="180" dirty="0">
                <a:solidFill>
                  <a:srgbClr val="251D20"/>
                </a:solidFill>
                <a:latin typeface="Calibri"/>
                <a:cs typeface="Calibri"/>
              </a:rPr>
              <a:t>модели)</a:t>
            </a:r>
            <a:endParaRPr sz="2800" dirty="0">
              <a:latin typeface="Calibri"/>
              <a:cs typeface="Calibri"/>
            </a:endParaRPr>
          </a:p>
          <a:p>
            <a:pPr marL="354965" marR="5080" indent="-342900">
              <a:lnSpc>
                <a:spcPts val="4800"/>
              </a:lnSpc>
              <a:buAutoNum type="arabicPeriod"/>
              <a:tabLst>
                <a:tab pos="355600" algn="l"/>
              </a:tabLst>
            </a:pPr>
            <a:r>
              <a:rPr sz="2800" spc="225" dirty="0">
                <a:solidFill>
                  <a:srgbClr val="251D20"/>
                </a:solidFill>
                <a:latin typeface="Calibri"/>
                <a:cs typeface="Calibri"/>
              </a:rPr>
              <a:t>Область </a:t>
            </a:r>
            <a:r>
              <a:rPr sz="2800" spc="175" dirty="0">
                <a:solidFill>
                  <a:srgbClr val="251D20"/>
                </a:solidFill>
                <a:latin typeface="Calibri"/>
                <a:cs typeface="Calibri"/>
              </a:rPr>
              <a:t>применения </a:t>
            </a:r>
            <a:r>
              <a:rPr sz="2800" spc="254" dirty="0">
                <a:solidFill>
                  <a:srgbClr val="251D20"/>
                </a:solidFill>
                <a:latin typeface="Calibri"/>
                <a:cs typeface="Calibri"/>
              </a:rPr>
              <a:t>в </a:t>
            </a:r>
            <a:r>
              <a:rPr sz="2800" spc="215" dirty="0">
                <a:solidFill>
                  <a:srgbClr val="251D20"/>
                </a:solidFill>
                <a:latin typeface="Calibri"/>
                <a:cs typeface="Calibri"/>
              </a:rPr>
              <a:t>рамках</a:t>
            </a:r>
            <a:r>
              <a:rPr sz="2800" spc="5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2800" spc="204" dirty="0">
                <a:solidFill>
                  <a:srgbClr val="251D20"/>
                </a:solidFill>
                <a:latin typeface="Calibri"/>
                <a:cs typeface="Calibri"/>
              </a:rPr>
              <a:t>образовательной  </a:t>
            </a:r>
            <a:r>
              <a:rPr sz="2800" spc="220" dirty="0">
                <a:solidFill>
                  <a:srgbClr val="251D20"/>
                </a:solidFill>
                <a:latin typeface="Calibri"/>
                <a:cs typeface="Calibri"/>
              </a:rPr>
              <a:t>программы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731599" y="4187552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731599" y="2740928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533418" y="8191501"/>
            <a:ext cx="228600" cy="2095500"/>
          </a:xfrm>
          <a:custGeom>
            <a:avLst/>
            <a:gdLst/>
            <a:ahLst/>
            <a:cxnLst/>
            <a:rect l="l" t="t" r="r" b="b"/>
            <a:pathLst>
              <a:path w="228600" h="2095500">
                <a:moveTo>
                  <a:pt x="0" y="0"/>
                </a:moveTo>
                <a:lnTo>
                  <a:pt x="228598" y="0"/>
                </a:lnTo>
                <a:lnTo>
                  <a:pt x="228598" y="2095498"/>
                </a:lnTo>
                <a:lnTo>
                  <a:pt x="0" y="2095498"/>
                </a:lnTo>
                <a:lnTo>
                  <a:pt x="0" y="0"/>
                </a:lnTo>
                <a:close/>
              </a:path>
            </a:pathLst>
          </a:custGeom>
          <a:solidFill>
            <a:srgbClr val="251D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435430"/>
            <a:ext cx="1216660" cy="1276350"/>
          </a:xfrm>
          <a:custGeom>
            <a:avLst/>
            <a:gdLst/>
            <a:ahLst/>
            <a:cxnLst/>
            <a:rect l="l" t="t" r="r" b="b"/>
            <a:pathLst>
              <a:path w="1216660" h="1276350">
                <a:moveTo>
                  <a:pt x="0" y="0"/>
                </a:moveTo>
                <a:lnTo>
                  <a:pt x="1216050" y="0"/>
                </a:lnTo>
                <a:lnTo>
                  <a:pt x="1216050" y="1276349"/>
                </a:lnTo>
                <a:lnTo>
                  <a:pt x="0" y="1276349"/>
                </a:lnTo>
                <a:lnTo>
                  <a:pt x="0" y="0"/>
                </a:lnTo>
                <a:close/>
              </a:path>
            </a:pathLst>
          </a:custGeom>
          <a:solidFill>
            <a:srgbClr val="251D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6938494" y="707639"/>
            <a:ext cx="5905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latin typeface="Arial"/>
                <a:cs typeface="Arial"/>
              </a:rPr>
              <a:t>1</a:t>
            </a:r>
            <a:r>
              <a:rPr sz="4000" dirty="0">
                <a:latin typeface="Arial"/>
                <a:cs typeface="Arial"/>
              </a:rPr>
              <a:t>3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2300" y="408230"/>
            <a:ext cx="780859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b="1" spc="235" dirty="0">
                <a:solidFill>
                  <a:srgbClr val="251D20"/>
                </a:solidFill>
                <a:latin typeface="Trebuchet MS"/>
                <a:cs typeface="Trebuchet MS"/>
              </a:rPr>
              <a:t>УЧЕНИК-УЧЕНИК</a:t>
            </a:r>
            <a:endParaRPr sz="72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8700" y="0"/>
            <a:ext cx="228600" cy="3121660"/>
          </a:xfrm>
          <a:custGeom>
            <a:avLst/>
            <a:gdLst/>
            <a:ahLst/>
            <a:cxnLst/>
            <a:rect l="l" t="t" r="r" b="b"/>
            <a:pathLst>
              <a:path w="228600" h="3121660">
                <a:moveTo>
                  <a:pt x="0" y="3121270"/>
                </a:moveTo>
                <a:lnTo>
                  <a:pt x="0" y="0"/>
                </a:lnTo>
                <a:lnTo>
                  <a:pt x="228599" y="0"/>
                </a:lnTo>
                <a:lnTo>
                  <a:pt x="228599" y="3121270"/>
                </a:lnTo>
                <a:lnTo>
                  <a:pt x="0" y="3121270"/>
                </a:lnTo>
                <a:close/>
              </a:path>
            </a:pathLst>
          </a:custGeom>
          <a:solidFill>
            <a:srgbClr val="251D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31599" y="4187549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731599" y="2740928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02567" y="0"/>
            <a:ext cx="5857874" cy="4943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259300" y="6214437"/>
            <a:ext cx="1028700" cy="1276350"/>
          </a:xfrm>
          <a:custGeom>
            <a:avLst/>
            <a:gdLst/>
            <a:ahLst/>
            <a:cxnLst/>
            <a:rect l="l" t="t" r="r" b="b"/>
            <a:pathLst>
              <a:path w="1028700" h="1276350">
                <a:moveTo>
                  <a:pt x="1028699" y="1276349"/>
                </a:moveTo>
                <a:lnTo>
                  <a:pt x="0" y="1276349"/>
                </a:lnTo>
                <a:lnTo>
                  <a:pt x="0" y="0"/>
                </a:lnTo>
                <a:lnTo>
                  <a:pt x="1028699" y="0"/>
                </a:lnTo>
                <a:lnTo>
                  <a:pt x="1028699" y="1276349"/>
                </a:lnTo>
                <a:close/>
              </a:path>
            </a:pathLst>
          </a:custGeom>
          <a:solidFill>
            <a:srgbClr val="251D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47875" y="6758927"/>
            <a:ext cx="85724" cy="85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47875" y="7559027"/>
            <a:ext cx="85724" cy="85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47875" y="8359127"/>
            <a:ext cx="85724" cy="85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892300" y="2574986"/>
            <a:ext cx="15259685" cy="7371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290" dirty="0">
                <a:solidFill>
                  <a:srgbClr val="251D20"/>
                </a:solidFill>
                <a:latin typeface="Trebuchet MS"/>
                <a:cs typeface="Trebuchet MS"/>
              </a:rPr>
              <a:t>ЦЕЛИ</a:t>
            </a:r>
            <a:endParaRPr sz="3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050">
              <a:latin typeface="Times New Roman"/>
              <a:cs typeface="Times New Roman"/>
            </a:endParaRPr>
          </a:p>
          <a:p>
            <a:pPr marL="12700" marR="6435725">
              <a:lnSpc>
                <a:spcPct val="114100"/>
              </a:lnSpc>
            </a:pPr>
            <a:r>
              <a:rPr sz="2300" spc="185" dirty="0">
                <a:solidFill>
                  <a:srgbClr val="251D20"/>
                </a:solidFill>
                <a:latin typeface="Calibri"/>
                <a:cs typeface="Calibri"/>
              </a:rPr>
              <a:t>Разносторонняя </a:t>
            </a:r>
            <a:r>
              <a:rPr sz="2300" spc="160" dirty="0">
                <a:solidFill>
                  <a:srgbClr val="251D20"/>
                </a:solidFill>
                <a:latin typeface="Calibri"/>
                <a:cs typeface="Calibri"/>
              </a:rPr>
              <a:t>поддержка </a:t>
            </a:r>
            <a:r>
              <a:rPr sz="2300" spc="175" dirty="0">
                <a:solidFill>
                  <a:srgbClr val="251D20"/>
                </a:solidFill>
                <a:latin typeface="Calibri"/>
                <a:cs typeface="Calibri"/>
              </a:rPr>
              <a:t>обучающегося </a:t>
            </a:r>
            <a:r>
              <a:rPr sz="2300" spc="229" dirty="0">
                <a:solidFill>
                  <a:srgbClr val="251D20"/>
                </a:solidFill>
                <a:latin typeface="Calibri"/>
                <a:cs typeface="Calibri"/>
              </a:rPr>
              <a:t>с </a:t>
            </a:r>
            <a:r>
              <a:rPr sz="2300" spc="175" dirty="0">
                <a:solidFill>
                  <a:srgbClr val="251D20"/>
                </a:solidFill>
                <a:latin typeface="Calibri"/>
                <a:cs typeface="Calibri"/>
              </a:rPr>
              <a:t>особыми  </a:t>
            </a:r>
            <a:r>
              <a:rPr sz="2300" spc="180" dirty="0">
                <a:solidFill>
                  <a:srgbClr val="251D20"/>
                </a:solidFill>
                <a:latin typeface="Calibri"/>
                <a:cs typeface="Calibri"/>
              </a:rPr>
              <a:t>образовательными </a:t>
            </a:r>
            <a:r>
              <a:rPr sz="2300" spc="55" dirty="0">
                <a:solidFill>
                  <a:srgbClr val="251D20"/>
                </a:solidFill>
                <a:latin typeface="Calibri"/>
                <a:cs typeface="Calibri"/>
              </a:rPr>
              <a:t>/ </a:t>
            </a:r>
            <a:r>
              <a:rPr sz="2300" spc="185" dirty="0">
                <a:solidFill>
                  <a:srgbClr val="251D20"/>
                </a:solidFill>
                <a:latin typeface="Calibri"/>
                <a:cs typeface="Calibri"/>
              </a:rPr>
              <a:t>социальными </a:t>
            </a:r>
            <a:r>
              <a:rPr sz="2300" spc="170" dirty="0">
                <a:solidFill>
                  <a:srgbClr val="251D20"/>
                </a:solidFill>
                <a:latin typeface="Calibri"/>
                <a:cs typeface="Calibri"/>
              </a:rPr>
              <a:t>потребностями </a:t>
            </a:r>
            <a:r>
              <a:rPr sz="2300" spc="130" dirty="0">
                <a:solidFill>
                  <a:srgbClr val="251D20"/>
                </a:solidFill>
                <a:latin typeface="Calibri"/>
                <a:cs typeface="Calibri"/>
              </a:rPr>
              <a:t>либо  </a:t>
            </a:r>
            <a:r>
              <a:rPr sz="2300" spc="160" dirty="0">
                <a:solidFill>
                  <a:srgbClr val="251D20"/>
                </a:solidFill>
                <a:latin typeface="Calibri"/>
                <a:cs typeface="Calibri"/>
              </a:rPr>
              <a:t>временная </a:t>
            </a:r>
            <a:r>
              <a:rPr sz="2300" spc="175" dirty="0">
                <a:solidFill>
                  <a:srgbClr val="251D20"/>
                </a:solidFill>
                <a:latin typeface="Calibri"/>
                <a:cs typeface="Calibri"/>
              </a:rPr>
              <a:t>помощь </a:t>
            </a:r>
            <a:r>
              <a:rPr sz="2300" spc="210" dirty="0">
                <a:solidFill>
                  <a:srgbClr val="251D20"/>
                </a:solidFill>
                <a:latin typeface="Calibri"/>
                <a:cs typeface="Calibri"/>
              </a:rPr>
              <a:t>в </a:t>
            </a:r>
            <a:r>
              <a:rPr sz="2300" spc="170" dirty="0">
                <a:solidFill>
                  <a:srgbClr val="251D20"/>
                </a:solidFill>
                <a:latin typeface="Calibri"/>
                <a:cs typeface="Calibri"/>
              </a:rPr>
              <a:t>адаптации </a:t>
            </a:r>
            <a:r>
              <a:rPr sz="2300" spc="175" dirty="0">
                <a:solidFill>
                  <a:srgbClr val="251D20"/>
                </a:solidFill>
                <a:latin typeface="Calibri"/>
                <a:cs typeface="Calibri"/>
              </a:rPr>
              <a:t>к </a:t>
            </a:r>
            <a:r>
              <a:rPr sz="2300" spc="195" dirty="0">
                <a:solidFill>
                  <a:srgbClr val="251D20"/>
                </a:solidFill>
                <a:latin typeface="Calibri"/>
                <a:cs typeface="Calibri"/>
              </a:rPr>
              <a:t>новым </a:t>
            </a:r>
            <a:r>
              <a:rPr sz="2300" spc="180" dirty="0">
                <a:solidFill>
                  <a:srgbClr val="251D20"/>
                </a:solidFill>
                <a:latin typeface="Calibri"/>
                <a:cs typeface="Calibri"/>
              </a:rPr>
              <a:t>условиям</a:t>
            </a:r>
            <a:r>
              <a:rPr sz="2300" spc="-95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2300" spc="135" dirty="0">
                <a:solidFill>
                  <a:srgbClr val="251D20"/>
                </a:solidFill>
                <a:latin typeface="Calibri"/>
                <a:cs typeface="Calibri"/>
              </a:rPr>
              <a:t>обучения  </a:t>
            </a:r>
            <a:r>
              <a:rPr sz="2300" spc="204" dirty="0">
                <a:solidFill>
                  <a:srgbClr val="251D20"/>
                </a:solidFill>
                <a:latin typeface="Calibri"/>
                <a:cs typeface="Calibri"/>
              </a:rPr>
              <a:t>(включая </a:t>
            </a:r>
            <a:r>
              <a:rPr sz="2300" spc="185" dirty="0">
                <a:solidFill>
                  <a:srgbClr val="251D20"/>
                </a:solidFill>
                <a:latin typeface="Calibri"/>
                <a:cs typeface="Calibri"/>
              </a:rPr>
              <a:t>адаптацию </a:t>
            </a:r>
            <a:r>
              <a:rPr sz="2300" spc="145" dirty="0">
                <a:solidFill>
                  <a:srgbClr val="251D20"/>
                </a:solidFill>
                <a:latin typeface="Calibri"/>
                <a:cs typeface="Calibri"/>
              </a:rPr>
              <a:t>детей </a:t>
            </a:r>
            <a:r>
              <a:rPr sz="2300" spc="229" dirty="0">
                <a:solidFill>
                  <a:srgbClr val="251D20"/>
                </a:solidFill>
                <a:latin typeface="Calibri"/>
                <a:cs typeface="Calibri"/>
              </a:rPr>
              <a:t>с</a:t>
            </a:r>
            <a:r>
              <a:rPr sz="2300" spc="2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2300" spc="160" dirty="0">
                <a:solidFill>
                  <a:srgbClr val="251D20"/>
                </a:solidFill>
                <a:latin typeface="Calibri"/>
                <a:cs typeface="Calibri"/>
              </a:rPr>
              <a:t>ОВЗ).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b="1" spc="310" dirty="0">
                <a:solidFill>
                  <a:srgbClr val="251D20"/>
                </a:solidFill>
                <a:latin typeface="Trebuchet MS"/>
                <a:cs typeface="Trebuchet MS"/>
              </a:rPr>
              <a:t>РОЛЕВЫЕ</a:t>
            </a:r>
            <a:r>
              <a:rPr sz="3200" b="1" spc="46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3200" b="1" spc="310" dirty="0">
                <a:solidFill>
                  <a:srgbClr val="251D20"/>
                </a:solidFill>
                <a:latin typeface="Trebuchet MS"/>
                <a:cs typeface="Trebuchet MS"/>
              </a:rPr>
              <a:t>МОДЕЛИ</a:t>
            </a:r>
            <a:endParaRPr sz="3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050">
              <a:latin typeface="Times New Roman"/>
              <a:cs typeface="Times New Roman"/>
            </a:endParaRPr>
          </a:p>
          <a:p>
            <a:pPr marL="391795" marR="2079625">
              <a:lnSpc>
                <a:spcPct val="114100"/>
              </a:lnSpc>
              <a:spcBef>
                <a:spcPts val="5"/>
              </a:spcBef>
            </a:pPr>
            <a:r>
              <a:rPr sz="2300" spc="180" dirty="0">
                <a:solidFill>
                  <a:srgbClr val="251D20"/>
                </a:solidFill>
                <a:latin typeface="Calibri"/>
                <a:cs typeface="Calibri"/>
              </a:rPr>
              <a:t>взаимодействие </a:t>
            </a:r>
            <a:r>
              <a:rPr sz="2300" b="1" spc="20" dirty="0">
                <a:solidFill>
                  <a:srgbClr val="251D20"/>
                </a:solidFill>
                <a:latin typeface="Trebuchet MS"/>
                <a:cs typeface="Trebuchet MS"/>
              </a:rPr>
              <a:t>«успевающий </a:t>
            </a:r>
            <a:r>
              <a:rPr sz="2300" b="1" spc="605" dirty="0">
                <a:solidFill>
                  <a:srgbClr val="251D20"/>
                </a:solidFill>
                <a:latin typeface="Trebuchet MS"/>
                <a:cs typeface="Trebuchet MS"/>
              </a:rPr>
              <a:t>–</a:t>
            </a:r>
            <a:r>
              <a:rPr sz="2300" b="1" spc="-1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300" b="1" spc="5" dirty="0">
                <a:solidFill>
                  <a:srgbClr val="251D20"/>
                </a:solidFill>
                <a:latin typeface="Trebuchet MS"/>
                <a:cs typeface="Trebuchet MS"/>
              </a:rPr>
              <a:t>неуспевающий»</a:t>
            </a:r>
            <a:r>
              <a:rPr sz="2300" spc="5" dirty="0">
                <a:solidFill>
                  <a:srgbClr val="251D20"/>
                </a:solidFill>
                <a:latin typeface="Calibri"/>
                <a:cs typeface="Calibri"/>
              </a:rPr>
              <a:t>, </a:t>
            </a:r>
            <a:r>
              <a:rPr sz="2300" spc="195" dirty="0">
                <a:solidFill>
                  <a:srgbClr val="251D20"/>
                </a:solidFill>
                <a:latin typeface="Calibri"/>
                <a:cs typeface="Calibri"/>
              </a:rPr>
              <a:t>классический </a:t>
            </a:r>
            <a:r>
              <a:rPr sz="2300" spc="175" dirty="0">
                <a:solidFill>
                  <a:srgbClr val="251D20"/>
                </a:solidFill>
                <a:latin typeface="Calibri"/>
                <a:cs typeface="Calibri"/>
              </a:rPr>
              <a:t>вариант </a:t>
            </a:r>
            <a:r>
              <a:rPr sz="2300" spc="150" dirty="0">
                <a:solidFill>
                  <a:srgbClr val="251D20"/>
                </a:solidFill>
                <a:latin typeface="Calibri"/>
                <a:cs typeface="Calibri"/>
              </a:rPr>
              <a:t>поддержки </a:t>
            </a:r>
            <a:r>
              <a:rPr sz="2300" spc="170" dirty="0">
                <a:solidFill>
                  <a:srgbClr val="251D20"/>
                </a:solidFill>
                <a:latin typeface="Calibri"/>
                <a:cs typeface="Calibri"/>
              </a:rPr>
              <a:t>для  достижения </a:t>
            </a:r>
            <a:r>
              <a:rPr sz="2300" spc="165" dirty="0">
                <a:solidFill>
                  <a:srgbClr val="251D20"/>
                </a:solidFill>
                <a:latin typeface="Calibri"/>
                <a:cs typeface="Calibri"/>
              </a:rPr>
              <a:t>лучших </a:t>
            </a:r>
            <a:r>
              <a:rPr sz="2300" spc="180" dirty="0">
                <a:solidFill>
                  <a:srgbClr val="251D20"/>
                </a:solidFill>
                <a:latin typeface="Calibri"/>
                <a:cs typeface="Calibri"/>
              </a:rPr>
              <a:t>образовательных</a:t>
            </a:r>
            <a:r>
              <a:rPr sz="2300" spc="85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2300" spc="160" dirty="0">
                <a:solidFill>
                  <a:srgbClr val="251D20"/>
                </a:solidFill>
                <a:latin typeface="Calibri"/>
                <a:cs typeface="Calibri"/>
              </a:rPr>
              <a:t>результатов;</a:t>
            </a:r>
            <a:endParaRPr sz="2300">
              <a:latin typeface="Calibri"/>
              <a:cs typeface="Calibri"/>
            </a:endParaRPr>
          </a:p>
          <a:p>
            <a:pPr marL="391795" marR="389255">
              <a:lnSpc>
                <a:spcPct val="114100"/>
              </a:lnSpc>
            </a:pPr>
            <a:r>
              <a:rPr sz="2300" spc="180" dirty="0">
                <a:solidFill>
                  <a:srgbClr val="251D20"/>
                </a:solidFill>
                <a:latin typeface="Calibri"/>
                <a:cs typeface="Calibri"/>
              </a:rPr>
              <a:t>взаимодействие </a:t>
            </a:r>
            <a:r>
              <a:rPr sz="2300" b="1" spc="-45" dirty="0">
                <a:solidFill>
                  <a:srgbClr val="251D20"/>
                </a:solidFill>
                <a:latin typeface="Trebuchet MS"/>
                <a:cs typeface="Trebuchet MS"/>
              </a:rPr>
              <a:t>«лидер </a:t>
            </a:r>
            <a:r>
              <a:rPr sz="2300" b="1" spc="605" dirty="0">
                <a:solidFill>
                  <a:srgbClr val="251D20"/>
                </a:solidFill>
                <a:latin typeface="Trebuchet MS"/>
                <a:cs typeface="Trebuchet MS"/>
              </a:rPr>
              <a:t>–</a:t>
            </a:r>
            <a:r>
              <a:rPr sz="2300" b="1" spc="-6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300" b="1" spc="10" dirty="0">
                <a:solidFill>
                  <a:srgbClr val="251D20"/>
                </a:solidFill>
                <a:latin typeface="Trebuchet MS"/>
                <a:cs typeface="Trebuchet MS"/>
              </a:rPr>
              <a:t>пассивный»</a:t>
            </a:r>
            <a:r>
              <a:rPr sz="2300" spc="10" dirty="0">
                <a:solidFill>
                  <a:srgbClr val="251D20"/>
                </a:solidFill>
                <a:latin typeface="Calibri"/>
                <a:cs typeface="Calibri"/>
              </a:rPr>
              <a:t>, </a:t>
            </a:r>
            <a:r>
              <a:rPr sz="2300" spc="175" dirty="0">
                <a:solidFill>
                  <a:srgbClr val="251D20"/>
                </a:solidFill>
                <a:latin typeface="Calibri"/>
                <a:cs typeface="Calibri"/>
              </a:rPr>
              <a:t>психоэмоциональная </a:t>
            </a:r>
            <a:r>
              <a:rPr sz="2300" spc="160" dirty="0">
                <a:solidFill>
                  <a:srgbClr val="251D20"/>
                </a:solidFill>
                <a:latin typeface="Calibri"/>
                <a:cs typeface="Calibri"/>
              </a:rPr>
              <a:t>поддержка </a:t>
            </a:r>
            <a:r>
              <a:rPr sz="2300" spc="229" dirty="0">
                <a:solidFill>
                  <a:srgbClr val="251D20"/>
                </a:solidFill>
                <a:latin typeface="Calibri"/>
                <a:cs typeface="Calibri"/>
              </a:rPr>
              <a:t>с </a:t>
            </a:r>
            <a:r>
              <a:rPr sz="2300" spc="165" dirty="0">
                <a:solidFill>
                  <a:srgbClr val="251D20"/>
                </a:solidFill>
                <a:latin typeface="Calibri"/>
                <a:cs typeface="Calibri"/>
              </a:rPr>
              <a:t>адаптацией </a:t>
            </a:r>
            <a:r>
              <a:rPr sz="2300" spc="210" dirty="0">
                <a:solidFill>
                  <a:srgbClr val="251D20"/>
                </a:solidFill>
                <a:latin typeface="Calibri"/>
                <a:cs typeface="Calibri"/>
              </a:rPr>
              <a:t>в </a:t>
            </a:r>
            <a:r>
              <a:rPr sz="2300" spc="180" dirty="0">
                <a:solidFill>
                  <a:srgbClr val="251D20"/>
                </a:solidFill>
                <a:latin typeface="Calibri"/>
                <a:cs typeface="Calibri"/>
              </a:rPr>
              <a:t>коллективе  </a:t>
            </a:r>
            <a:r>
              <a:rPr sz="2300" spc="135" dirty="0">
                <a:solidFill>
                  <a:srgbClr val="251D20"/>
                </a:solidFill>
                <a:latin typeface="Calibri"/>
                <a:cs typeface="Calibri"/>
              </a:rPr>
              <a:t>или </a:t>
            </a:r>
            <a:r>
              <a:rPr sz="2300" spc="175" dirty="0">
                <a:solidFill>
                  <a:srgbClr val="251D20"/>
                </a:solidFill>
                <a:latin typeface="Calibri"/>
                <a:cs typeface="Calibri"/>
              </a:rPr>
              <a:t>развитием </a:t>
            </a:r>
            <a:r>
              <a:rPr sz="2300" spc="150" dirty="0">
                <a:solidFill>
                  <a:srgbClr val="251D20"/>
                </a:solidFill>
                <a:latin typeface="Calibri"/>
                <a:cs typeface="Calibri"/>
              </a:rPr>
              <a:t>коммуникационных, </a:t>
            </a:r>
            <a:r>
              <a:rPr sz="2300" spc="165" dirty="0">
                <a:solidFill>
                  <a:srgbClr val="251D20"/>
                </a:solidFill>
                <a:latin typeface="Calibri"/>
                <a:cs typeface="Calibri"/>
              </a:rPr>
              <a:t>творческих, лидерских</a:t>
            </a:r>
            <a:r>
              <a:rPr sz="2300" spc="75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2300" spc="170" dirty="0">
                <a:solidFill>
                  <a:srgbClr val="251D20"/>
                </a:solidFill>
                <a:latin typeface="Calibri"/>
                <a:cs typeface="Calibri"/>
              </a:rPr>
              <a:t>навыков;</a:t>
            </a:r>
            <a:endParaRPr sz="2300">
              <a:latin typeface="Calibri"/>
              <a:cs typeface="Calibri"/>
            </a:endParaRPr>
          </a:p>
          <a:p>
            <a:pPr marL="391795" marR="628015">
              <a:lnSpc>
                <a:spcPct val="114100"/>
              </a:lnSpc>
            </a:pPr>
            <a:r>
              <a:rPr sz="2300" spc="180" dirty="0">
                <a:solidFill>
                  <a:srgbClr val="251D20"/>
                </a:solidFill>
                <a:latin typeface="Calibri"/>
                <a:cs typeface="Calibri"/>
              </a:rPr>
              <a:t>взаимодействие </a:t>
            </a:r>
            <a:r>
              <a:rPr sz="2300" b="1" spc="15" dirty="0">
                <a:solidFill>
                  <a:srgbClr val="251D20"/>
                </a:solidFill>
                <a:latin typeface="Trebuchet MS"/>
                <a:cs typeface="Trebuchet MS"/>
              </a:rPr>
              <a:t>«равный </a:t>
            </a:r>
            <a:r>
              <a:rPr sz="2300" b="1" spc="605" dirty="0">
                <a:solidFill>
                  <a:srgbClr val="251D20"/>
                </a:solidFill>
                <a:latin typeface="Trebuchet MS"/>
                <a:cs typeface="Trebuchet MS"/>
              </a:rPr>
              <a:t>–</a:t>
            </a:r>
            <a:r>
              <a:rPr sz="2300" b="1" spc="-1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300" b="1" spc="-5" dirty="0">
                <a:solidFill>
                  <a:srgbClr val="251D20"/>
                </a:solidFill>
                <a:latin typeface="Trebuchet MS"/>
                <a:cs typeface="Trebuchet MS"/>
              </a:rPr>
              <a:t>равному»</a:t>
            </a:r>
            <a:r>
              <a:rPr sz="2300" spc="-5" dirty="0">
                <a:solidFill>
                  <a:srgbClr val="251D20"/>
                </a:solidFill>
                <a:latin typeface="Calibri"/>
                <a:cs typeface="Calibri"/>
              </a:rPr>
              <a:t>, </a:t>
            </a:r>
            <a:r>
              <a:rPr sz="2300" spc="210" dirty="0">
                <a:solidFill>
                  <a:srgbClr val="251D20"/>
                </a:solidFill>
                <a:latin typeface="Calibri"/>
                <a:cs typeface="Calibri"/>
              </a:rPr>
              <a:t>в </a:t>
            </a:r>
            <a:r>
              <a:rPr sz="2300" spc="150" dirty="0">
                <a:solidFill>
                  <a:srgbClr val="251D20"/>
                </a:solidFill>
                <a:latin typeface="Calibri"/>
                <a:cs typeface="Calibri"/>
              </a:rPr>
              <a:t>течение </a:t>
            </a:r>
            <a:r>
              <a:rPr sz="2300" spc="165" dirty="0">
                <a:solidFill>
                  <a:srgbClr val="251D20"/>
                </a:solidFill>
                <a:latin typeface="Calibri"/>
                <a:cs typeface="Calibri"/>
              </a:rPr>
              <a:t>которого происходит </a:t>
            </a:r>
            <a:r>
              <a:rPr sz="2300" spc="125" dirty="0">
                <a:solidFill>
                  <a:srgbClr val="251D20"/>
                </a:solidFill>
                <a:latin typeface="Calibri"/>
                <a:cs typeface="Calibri"/>
              </a:rPr>
              <a:t>обмен </a:t>
            </a:r>
            <a:r>
              <a:rPr sz="2300" spc="165" dirty="0">
                <a:solidFill>
                  <a:srgbClr val="251D20"/>
                </a:solidFill>
                <a:latin typeface="Calibri"/>
                <a:cs typeface="Calibri"/>
              </a:rPr>
              <a:t>навыками, </a:t>
            </a:r>
            <a:r>
              <a:rPr sz="2300" spc="120" dirty="0">
                <a:solidFill>
                  <a:srgbClr val="251D20"/>
                </a:solidFill>
                <a:latin typeface="Calibri"/>
                <a:cs typeface="Calibri"/>
              </a:rPr>
              <a:t>например,  </a:t>
            </a:r>
            <a:r>
              <a:rPr sz="2300" spc="175" dirty="0">
                <a:solidFill>
                  <a:srgbClr val="251D20"/>
                </a:solidFill>
                <a:latin typeface="Calibri"/>
                <a:cs typeface="Calibri"/>
              </a:rPr>
              <a:t>когда </a:t>
            </a:r>
            <a:r>
              <a:rPr sz="2300" spc="195" dirty="0">
                <a:solidFill>
                  <a:srgbClr val="251D20"/>
                </a:solidFill>
                <a:latin typeface="Calibri"/>
                <a:cs typeface="Calibri"/>
              </a:rPr>
              <a:t>наставник </a:t>
            </a:r>
            <a:r>
              <a:rPr sz="2300" spc="160" dirty="0">
                <a:solidFill>
                  <a:srgbClr val="251D20"/>
                </a:solidFill>
                <a:latin typeface="Calibri"/>
                <a:cs typeface="Calibri"/>
              </a:rPr>
              <a:t>обладает </a:t>
            </a:r>
            <a:r>
              <a:rPr sz="2300" spc="175" dirty="0">
                <a:solidFill>
                  <a:srgbClr val="251D20"/>
                </a:solidFill>
                <a:latin typeface="Calibri"/>
                <a:cs typeface="Calibri"/>
              </a:rPr>
              <a:t>критическим </a:t>
            </a:r>
            <a:r>
              <a:rPr sz="2300" spc="150" dirty="0">
                <a:solidFill>
                  <a:srgbClr val="251D20"/>
                </a:solidFill>
                <a:latin typeface="Calibri"/>
                <a:cs typeface="Calibri"/>
              </a:rPr>
              <a:t>мышлением, </a:t>
            </a:r>
            <a:r>
              <a:rPr sz="2300" spc="145" dirty="0">
                <a:solidFill>
                  <a:srgbClr val="251D20"/>
                </a:solidFill>
                <a:latin typeface="Calibri"/>
                <a:cs typeface="Calibri"/>
              </a:rPr>
              <a:t>а </a:t>
            </a:r>
            <a:r>
              <a:rPr sz="2300" spc="200" dirty="0">
                <a:solidFill>
                  <a:srgbClr val="251D20"/>
                </a:solidFill>
                <a:latin typeface="Calibri"/>
                <a:cs typeface="Calibri"/>
              </a:rPr>
              <a:t>наставляемый </a:t>
            </a:r>
            <a:r>
              <a:rPr sz="2300" spc="360" dirty="0">
                <a:solidFill>
                  <a:srgbClr val="251D20"/>
                </a:solidFill>
                <a:latin typeface="Calibri"/>
                <a:cs typeface="Calibri"/>
              </a:rPr>
              <a:t>– </a:t>
            </a:r>
            <a:r>
              <a:rPr sz="2300" spc="160" dirty="0">
                <a:solidFill>
                  <a:srgbClr val="251D20"/>
                </a:solidFill>
                <a:latin typeface="Calibri"/>
                <a:cs typeface="Calibri"/>
              </a:rPr>
              <a:t>креативным; </a:t>
            </a:r>
            <a:r>
              <a:rPr sz="2300" spc="190" dirty="0">
                <a:solidFill>
                  <a:srgbClr val="251D20"/>
                </a:solidFill>
                <a:latin typeface="Calibri"/>
                <a:cs typeface="Calibri"/>
              </a:rPr>
              <a:t>взаимная  </a:t>
            </a:r>
            <a:r>
              <a:rPr sz="2300" spc="135" dirty="0">
                <a:solidFill>
                  <a:srgbClr val="251D20"/>
                </a:solidFill>
                <a:latin typeface="Calibri"/>
                <a:cs typeface="Calibri"/>
              </a:rPr>
              <a:t>поддержка, </a:t>
            </a:r>
            <a:r>
              <a:rPr sz="2300" spc="200" dirty="0">
                <a:solidFill>
                  <a:srgbClr val="251D20"/>
                </a:solidFill>
                <a:latin typeface="Calibri"/>
                <a:cs typeface="Calibri"/>
              </a:rPr>
              <a:t>совместная </a:t>
            </a:r>
            <a:r>
              <a:rPr sz="2300" spc="160" dirty="0">
                <a:solidFill>
                  <a:srgbClr val="251D20"/>
                </a:solidFill>
                <a:latin typeface="Calibri"/>
                <a:cs typeface="Calibri"/>
              </a:rPr>
              <a:t>работа </a:t>
            </a:r>
            <a:r>
              <a:rPr sz="2300" spc="145" dirty="0">
                <a:solidFill>
                  <a:srgbClr val="251D20"/>
                </a:solidFill>
                <a:latin typeface="Calibri"/>
                <a:cs typeface="Calibri"/>
              </a:rPr>
              <a:t>над</a:t>
            </a:r>
            <a:r>
              <a:rPr sz="2300" spc="60" dirty="0">
                <a:solidFill>
                  <a:srgbClr val="251D20"/>
                </a:solidFill>
                <a:latin typeface="Calibri"/>
                <a:cs typeface="Calibri"/>
              </a:rPr>
              <a:t> </a:t>
            </a:r>
            <a:r>
              <a:rPr sz="2300" spc="155" dirty="0">
                <a:solidFill>
                  <a:srgbClr val="251D20"/>
                </a:solidFill>
                <a:latin typeface="Calibri"/>
                <a:cs typeface="Calibri"/>
              </a:rPr>
              <a:t>проектом.</a:t>
            </a:r>
            <a:endParaRPr sz="2300">
              <a:latin typeface="Calibri"/>
              <a:cs typeface="Calibri"/>
            </a:endParaRPr>
          </a:p>
          <a:p>
            <a:pPr marR="5080" algn="r">
              <a:lnSpc>
                <a:spcPts val="4660"/>
              </a:lnSpc>
            </a:pPr>
            <a:r>
              <a:rPr sz="4000" spc="-5" dirty="0">
                <a:latin typeface="Arial"/>
                <a:cs typeface="Arial"/>
              </a:rPr>
              <a:t>1</a:t>
            </a:r>
            <a:r>
              <a:rPr sz="4000" dirty="0">
                <a:latin typeface="Arial"/>
                <a:cs typeface="Arial"/>
              </a:rPr>
              <a:t>4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</TotalTime>
  <Words>1737</Words>
  <Application>Microsoft Office PowerPoint</Application>
  <PresentationFormat>Произвольный</PresentationFormat>
  <Paragraphs>252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Arial</vt:lpstr>
      <vt:lpstr>Arial Black</vt:lpstr>
      <vt:lpstr>Calibri</vt:lpstr>
      <vt:lpstr>Times New Roman</vt:lpstr>
      <vt:lpstr>Trebuchet MS</vt:lpstr>
      <vt:lpstr>Office Theme</vt:lpstr>
      <vt:lpstr>Презентация PowerPoint</vt:lpstr>
      <vt:lpstr>Наставничество —</vt:lpstr>
      <vt:lpstr>ЦЕЛЕВАЯ МОДЕЛЬ НАСТАВНИЧЕСТВА –</vt:lpstr>
      <vt:lpstr>Презентация PowerPoint</vt:lpstr>
      <vt:lpstr>ЦЕЛЕВАЯ МОДЕЛЬ НАСТАВНИЧЕСТВА</vt:lpstr>
      <vt:lpstr>ЦЕЛЕВАЯ МОДЕЛЬ  НАСТАВНИЧЕСТВА ЗАДАЧИ</vt:lpstr>
      <vt:lpstr>12</vt:lpstr>
      <vt:lpstr>КАЖДАЯ ФОРМА  ВКЛЮЧАЕТ</vt:lpstr>
      <vt:lpstr>УЧЕНИК-УЧЕНИК</vt:lpstr>
      <vt:lpstr>УЧИТЕЛЬ-УЧИТЕЛЬ</vt:lpstr>
      <vt:lpstr>СТУДЕНТ-УЧЕНИК</vt:lpstr>
      <vt:lpstr>РАБОТОДАТЕЛЬ-УЧЕНИК</vt:lpstr>
      <vt:lpstr>РАБОТОДАТЕЛЬ-СТУДЕНТ</vt:lpstr>
      <vt:lpstr>Презентация PowerPoint</vt:lpstr>
      <vt:lpstr>Этапы реализации целевой модели</vt:lpstr>
      <vt:lpstr>21</vt:lpstr>
      <vt:lpstr>СТРУКТУРА УПРАВЛЕНИЯ ВНЕДРЕНИЕМ ПРОГРАММЫ  "ЦЕЛЕВАЯ МОДЕЛЬ НАСТАВНИЧЕСТВА"</vt:lpstr>
      <vt:lpstr>23</vt:lpstr>
      <vt:lpstr>24</vt:lpstr>
      <vt:lpstr>Этап 3 . Формирование базы наставников</vt:lpstr>
      <vt:lpstr>26</vt:lpstr>
      <vt:lpstr>Этап 4 . Отбор и обучение наставников</vt:lpstr>
      <vt:lpstr>28</vt:lpstr>
      <vt:lpstr>ЧАСТЬ 1. ОБУЧЕНИЕ ТЕХНОЛОГИЯМ  ЭФФЕКТИВНОГО ОБЩЕНИЯ И  МОТИВАЦИИ НА ОСНОВЕ ПРИНЦИПОВ  ДОВЕРИЯ:</vt:lpstr>
      <vt:lpstr>Этап 5 . Формирование наставнических  пар/ групп</vt:lpstr>
      <vt:lpstr>31</vt:lpstr>
      <vt:lpstr>Этапы 6 . Организация работы  наставнических пар/ групп</vt:lpstr>
      <vt:lpstr>Этапы 6 . Организация работы  наставнических пар/ групп</vt:lpstr>
      <vt:lpstr>34</vt:lpstr>
      <vt:lpstr>35</vt:lpstr>
      <vt:lpstr>36</vt:lpstr>
      <vt:lpstr>РЕКОМЕНДУЕМЫЕ ЦЕЛЕВЫЕ  ПОКАЗАТЕЛИ ВНЕДРЕНИЯ</vt:lpstr>
      <vt:lpstr>ПЕРВЫЙ ГОД ВНЕДРЕНИЯ ЦЕЛЕВОЙ МОДЕЛИ, ДАЛЕЕ – СОХРАНЕНИЕ ПОКАЗАТЕЛЯ НА  УРОВНЕ НЕ НИЖЕ МИНИМАЛЬНОГО ЗНАЧЕНИЯ</vt:lpstr>
      <vt:lpstr>К 2024 ГОДУ</vt:lpstr>
      <vt:lpstr>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Пользователь</cp:lastModifiedBy>
  <cp:revision>12</cp:revision>
  <dcterms:created xsi:type="dcterms:W3CDTF">2020-10-13T13:24:58Z</dcterms:created>
  <dcterms:modified xsi:type="dcterms:W3CDTF">2023-03-21T13:51:10Z</dcterms:modified>
</cp:coreProperties>
</file>